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6" r:id="rId14"/>
    <p:sldId id="268" r:id="rId15"/>
    <p:sldId id="269" r:id="rId16"/>
    <p:sldId id="270" r:id="rId17"/>
    <p:sldId id="271" r:id="rId18"/>
    <p:sldId id="272" r:id="rId19"/>
    <p:sldId id="273" r:id="rId20"/>
    <p:sldId id="274" r:id="rId21"/>
    <p:sldId id="275" r:id="rId22"/>
  </p:sldIdLst>
  <p:sldSz cx="18288000" cy="10287000"/>
  <p:notesSz cx="6858000" cy="9144000"/>
  <p:embeddedFontLst>
    <p:embeddedFont>
      <p:font typeface="Arimo" panose="020B0604020202020204" pitchFamily="34" charset="0"/>
      <p:regular r:id="rId24"/>
    </p:embeddedFont>
    <p:embeddedFont>
      <p:font typeface="DejaVu Sans Bold" panose="020B0803030604020204" pitchFamily="34" charset="0"/>
      <p:regular r:id="rId25"/>
      <p:bold r:id="rId26"/>
    </p:embeddedFont>
    <p:embeddedFont>
      <p:font typeface="DejaVu Sans Light" panose="020B0603030804020204" pitchFamily="34" charset="0"/>
      <p:regular r:id="rId27"/>
    </p:embeddedFont>
    <p:embeddedFont>
      <p:font typeface="DejaVu Serif" panose="02060603050605020204" pitchFamily="18" charset="0"/>
      <p:regular r:id="rId28"/>
    </p:embeddedFont>
    <p:embeddedFont>
      <p:font typeface="DejaVu Serif Bold" panose="02060803050605020204" pitchFamily="18" charset="0"/>
      <p:regular r:id="rId29"/>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8" autoAdjust="0"/>
    <p:restoredTop sz="94592" autoAdjust="0"/>
  </p:normalViewPr>
  <p:slideViewPr>
    <p:cSldViewPr>
      <p:cViewPr varScale="1">
        <p:scale>
          <a:sx n="100" d="100"/>
          <a:sy n="100" d="100"/>
        </p:scale>
        <p:origin x="20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hook “Think about the last time you bought a product because you saw it on TikTok or Instagram. </a:t>
            </a:r>
          </a:p>
          <a:p>
            <a:endParaRPr lang="en-US"/>
          </a:p>
          <a:p>
            <a:endParaRPr lang="en-US"/>
          </a:p>
          <a:p>
            <a:r>
              <a:rPr lang="en-US"/>
              <a:t>Maybe it was a drink, skincare product, or something an influencer recommended. Now think about the last time you saw Minute Maid on your feed.”</a:t>
            </a:r>
          </a:p>
          <a:p>
            <a:endParaRPr lang="en-US"/>
          </a:p>
          <a:p>
            <a:r>
              <a:rPr lang="en-US"/>
              <a:t>Transition: “That’s the problem. Minute Maid is a recognizable brand, but recognition alone isn't enough to stay relevant with younger consumers."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-Minute Maid has a communication gap</a:t>
            </a:r>
          </a:p>
          <a:p>
            <a:r>
              <a:rPr lang="en-US"/>
              <a:t>-Minute Maid's established brand equity may not be translating into the same relevance with younger consumers</a:t>
            </a:r>
          </a:p>
          <a:p>
            <a:r>
              <a:rPr lang="en-US"/>
              <a:t>-Younger consumers discover beverage trends differently</a:t>
            </a:r>
          </a:p>
          <a:p>
            <a:r>
              <a:rPr lang="en-US"/>
              <a:t>If younger consumers don't develop consideration for Minute Maid, the brand risks its strong heritage becoming familiarity without relevance</a:t>
            </a:r>
          </a:p>
          <a:p>
            <a:r>
              <a:rPr lang="en-US"/>
              <a:t>-Younger consumers are approaching the beverage market differently, and Minute Maid may not have the same relevance among them as it does among older generations.</a:t>
            </a:r>
          </a:p>
          <a:p>
            <a:r>
              <a:rPr lang="en-US"/>
              <a:t>-Top 10 among brand consideration % for both Gen X and Baby Boomer’s, outside the top 10 for Gen Z and there has been a steady decline over the generations in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Minute Maid has an opportunity to better connect with Gen Z, specifically females ages 18 to 29, through social media.</a:t>
            </a:r>
          </a:p>
          <a:p>
            <a:endParaRPr lang="en-US"/>
          </a:p>
          <a:p>
            <a:r>
              <a:rPr lang="en-US"/>
              <a:t>According to Pew Research Center, 80% of Gen Z uses Instagram and 63% uses TikTok, showing how important social media is to this generation.</a:t>
            </a:r>
          </a:p>
          <a:p>
            <a:endParaRPr lang="en-US"/>
          </a:p>
          <a:p>
            <a:r>
              <a:rPr lang="en-US"/>
              <a:t>Gen Z also values wellness. McKinsey found that two-thirds of Gen Z and millennials purchased functional nutrition products last year. This shows that they want beverages that balance taste, enjoyment, and wellness. Food Dive also reports that Gen Z spends 23% of their income on food and beverages.</a:t>
            </a:r>
          </a:p>
          <a:p>
            <a:endParaRPr lang="en-US"/>
          </a:p>
          <a:p>
            <a:r>
              <a:rPr lang="en-US"/>
              <a:t>Our goal is to make Minute Maid feel more relevant and relatable to Gen Z and encourage them to engage with the brand on social media.</a:t>
            </a:r>
          </a:p>
          <a:p>
            <a:endParaRPr lang="en-US"/>
          </a:p>
          <a:p>
            <a:r>
              <a:rPr lang="en-US"/>
              <a:t>With over 100 flavors and varieties, including zero-sugar options, Minute Maid already has products that appeal to this generation. The opportunity is to communicate those products in ways that connect with Gen 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8.</a:t>
            </a:r>
          </a:p>
          <a:p>
            <a:r>
              <a:rPr lang="en-US"/>
              <a:t>The campaign statistics are retained as reported in the supplied PDF. Original source URLs were not embedded on this page.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Restyled from the supplied BCOM Presentation 3.pdf. Original slide 10.</a:t>
            </a:r>
          </a:p>
          <a:p>
            <a:r>
              <a:rPr lang="en-US" dirty="0"/>
              <a:t>The PDF contains a static preview only. Reinsert the original Minute Maid Zero Sugar video.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first recommendation is for Minute Maid to strengthen its connection with Gen Z through influencer partnerships and engaging ad campaigns.</a:t>
            </a:r>
          </a:p>
          <a:p>
            <a:endParaRPr lang="en-US"/>
          </a:p>
          <a:p>
            <a:r>
              <a:rPr lang="en-US"/>
              <a:t>A great example of this is Poppi’s Super Bowl commercial featuring popular influencers Alix Earle, Jake Shane, and Love Island star Rob Rausch.</a:t>
            </a:r>
          </a:p>
          <a:p>
            <a:endParaRPr lang="en-US"/>
          </a:p>
          <a:p>
            <a:r>
              <a:rPr lang="en-US"/>
              <a:t>as you watch comapre o MM</a:t>
            </a:r>
          </a:p>
          <a:p>
            <a:endParaRPr lang="en-US"/>
          </a:p>
          <a:p>
            <a:r>
              <a:rPr lang="en-US"/>
              <a:t>[Play video]</a:t>
            </a:r>
          </a:p>
          <a:p>
            <a:endParaRPr lang="en-US"/>
          </a:p>
          <a:p>
            <a:r>
              <a:rPr lang="en-US"/>
              <a:t>What stands out about this commercial is that Poppi isn't just selling a drink. They're promoting a fun, energetic lifestyle that younger consumers want to be part of.</a:t>
            </a:r>
          </a:p>
          <a:p>
            <a:endParaRPr lang="en-US"/>
          </a:p>
          <a:p>
            <a:r>
              <a:rPr lang="en-US"/>
              <a:t>According to Sprout Social, 90% of Gen Z consumers say social media content has influenced a purchase within the past six months, highlighting just how powerful this strategy can be - </a:t>
            </a:r>
          </a:p>
          <a:p>
            <a:endParaRPr lang="en-US"/>
          </a:p>
          <a:p>
            <a:r>
              <a:rPr lang="en-US"/>
              <a:t>And even further highlighting the disocnnect minute maid has with gen z consumers with the boring ad previosuly shown.</a:t>
            </a:r>
          </a:p>
          <a:p>
            <a:endParaRPr lang="en-US"/>
          </a:p>
          <a:p>
            <a:r>
              <a:rPr lang="en-US"/>
              <a:t>Minute Maid has an opportunity to follow Poppi’s approach by moving beyond traditional advertising and partnering with influencers who naturally incorporate its products into their content. This would help modernize Minute Maid’s image, increase brand relevance.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5D96D-A1E8-DE72-0850-178918051FA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5E9BE2-3A8D-33DB-58CD-C4CCB384D2D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2B6FA0E-941F-0E2B-1037-0D543FC375D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1BAFA17-AFB1-68C3-EFDC-F555B97A1F0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3C308E5-F448-3BF3-61D4-3474288EE8C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first recommendation is for Minute Maid to strengthen its connection with Gen Z through influencer partnerships and engaging ad campaigns.</a:t>
            </a:r>
          </a:p>
          <a:p>
            <a:endParaRPr lang="en-US"/>
          </a:p>
          <a:p>
            <a:r>
              <a:rPr lang="en-US"/>
              <a:t>A great example of this is Poppi’s Super Bowl commercial featuring popular influencers Alix Earle, Jake Shane, and Love Island star Rob Rausch.</a:t>
            </a:r>
          </a:p>
          <a:p>
            <a:endParaRPr lang="en-US"/>
          </a:p>
          <a:p>
            <a:r>
              <a:rPr lang="en-US"/>
              <a:t>as you watch comapre o MM</a:t>
            </a:r>
          </a:p>
          <a:p>
            <a:endParaRPr lang="en-US"/>
          </a:p>
          <a:p>
            <a:r>
              <a:rPr lang="en-US"/>
              <a:t>[Play video]</a:t>
            </a:r>
          </a:p>
          <a:p>
            <a:endParaRPr lang="en-US"/>
          </a:p>
          <a:p>
            <a:r>
              <a:rPr lang="en-US"/>
              <a:t>What stands out about this commercial is that Poppi isn't just selling a drink. They're promoting a fun, energetic lifestyle that younger consumers want to be part of.</a:t>
            </a:r>
          </a:p>
          <a:p>
            <a:endParaRPr lang="en-US"/>
          </a:p>
          <a:p>
            <a:r>
              <a:rPr lang="en-US"/>
              <a:t>According to Sprout Social, 90% of Gen Z consumers say social media content has influenced a purchase within the past six months, highlighting just how powerful this strategy can be - </a:t>
            </a:r>
          </a:p>
          <a:p>
            <a:endParaRPr lang="en-US"/>
          </a:p>
          <a:p>
            <a:r>
              <a:rPr lang="en-US"/>
              <a:t>And even further highlighting the disocnnect minute maid has with gen z consumers with the boring ad previosuly shown.</a:t>
            </a:r>
          </a:p>
          <a:p>
            <a:endParaRPr lang="en-US"/>
          </a:p>
          <a:p>
            <a:r>
              <a:rPr lang="en-US"/>
              <a:t>Minute Maid has an opportunity to follow Poppi’s approach by moving beyond traditional advertising and partnering with influencers who naturally incorporate its products into their content. This would help modernize Minute Maid’s image, increase brand relevance.</a:t>
            </a:r>
          </a:p>
        </p:txBody>
      </p:sp>
      <p:sp>
        <p:nvSpPr>
          <p:cNvPr id="6" name="Footer Placeholder 5">
            <a:extLst>
              <a:ext uri="{FF2B5EF4-FFF2-40B4-BE49-F238E27FC236}">
                <a16:creationId xmlns:a16="http://schemas.microsoft.com/office/drawing/2014/main" id="{9EE24D48-05AD-6737-2BF8-1ECBB9858D5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BE2E5A1-771E-FACB-54ED-122C36909DB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63952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2.Our second recommendation is to position Minute Maid as a lifestyle brand by incorporating its products into influencers’ everyday routines.</a:t>
            </a:r>
          </a:p>
          <a:p>
            <a:endParaRPr lang="en-US"/>
          </a:p>
          <a:p>
            <a:r>
              <a:rPr lang="en-US"/>
              <a:t>Gen Z frequently engages with ‘day in my life’ videos on TikTok, where influencers share their daily activities, favorite products, and social experiences.</a:t>
            </a:r>
          </a:p>
          <a:p>
            <a:endParaRPr lang="en-US"/>
          </a:p>
          <a:p>
            <a:r>
              <a:rPr lang="en-US"/>
              <a:t>We can see the direct influnce of these get ready with me videos as the hashtag has reached over 157 billion views, accoridng to forbes. This is an oppurtunity for brand recognition that minute maid should not miss out on.</a:t>
            </a:r>
          </a:p>
          <a:p>
            <a:endParaRPr lang="en-US"/>
          </a:p>
          <a:p>
            <a:r>
              <a:rPr lang="en-US"/>
              <a:t> By featuring Minute Maid in these videos, whether they're getting ready for class, going out, or spending time with friends, influencers could introduce the brand in a more natural and relatable way. </a:t>
            </a:r>
          </a:p>
          <a:p>
            <a:endParaRPr lang="en-US"/>
          </a:p>
          <a:p>
            <a:r>
              <a:rPr lang="en-US"/>
              <a:t>This would help Minute Maid move beyond its traditional breakfast image, create more opportunities for consumption while also working to modernize and expand Minute Maids image”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Our third recommendation is to connect Minute Maid’s campaigns directly with Gen Z consumers through sorority partnerships and PR packages.</a:t>
            </a:r>
          </a:p>
          <a:p>
            <a:endParaRPr lang="en-US"/>
          </a:p>
          <a:p>
            <a:r>
              <a:rPr lang="en-US"/>
              <a:t>While gaining views and engagement on social media is valuable, the ultimate goal is to turn that attention into increased sales and brand recognition. </a:t>
            </a:r>
          </a:p>
          <a:p>
            <a:endParaRPr lang="en-US"/>
          </a:p>
          <a:p>
            <a:r>
              <a:rPr lang="en-US"/>
              <a:t>And what better way to introduce consumers to a product than by letting them try it for free?</a:t>
            </a:r>
          </a:p>
          <a:p>
            <a:endParaRPr lang="en-US"/>
          </a:p>
          <a:p>
            <a:r>
              <a:rPr lang="en-US"/>
              <a:t>Minute Maid could follow Poppi’s approach, which included partnerships with 2,000 sororities nationwide, providing free products and encouraging social media engagement.</a:t>
            </a:r>
          </a:p>
          <a:p>
            <a:endParaRPr lang="en-US"/>
          </a:p>
          <a:p>
            <a:r>
              <a:rPr lang="en-US"/>
              <a:t>This presents a strong opportunity for Minute Maid to connect directly with college students by sending PR packages to influencers and athletes, as well as sponsoring sorority events.</a:t>
            </a:r>
          </a:p>
          <a:p>
            <a:endParaRPr lang="en-US"/>
          </a:p>
          <a:p>
            <a:r>
              <a:rPr lang="en-US"/>
              <a:t>By doing so, Minute Maid could encourage students to share TikToks, Instagram stories, and other content featuring its products. </a:t>
            </a:r>
          </a:p>
          <a:p>
            <a:endParaRPr lang="en-US"/>
          </a:p>
          <a:p>
            <a:r>
              <a:rPr lang="en-US"/>
              <a:t>This would not only reach students attending these events but also extend the brand’s exposure to their social media followers. and ultimately reel in our valued gen z stakeholders.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determine whether our communication strategy is actually working, we identified three primary KPIs focused on Gen Z.</a:t>
            </a:r>
          </a:p>
          <a:p>
            <a:endParaRPr lang="en-US"/>
          </a:p>
          <a:p>
            <a:r>
              <a:rPr lang="en-US"/>
              <a:t>Our most important KPI is a five-percentage-point increase in consideration among Gen Z. This directly connects to the communication problem we identified. It’s not enough for younger consumers to simply see Minute Maid content. We want more of them to actually consider Minute Maid when making a beverage purchase. We would measure this through pre- and post-campaign consumer research.</a:t>
            </a:r>
          </a:p>
          <a:p>
            <a:endParaRPr lang="en-US"/>
          </a:p>
          <a:p>
            <a:r>
              <a:rPr lang="en-US"/>
              <a:t>Our second goal is to grow Minute Maid’s Instagram following to 350,000 followers, which would be approximately a 200% increase from its current following. This would indicate that the campaign is not only reaching younger consumers, but building an audience that Minute Maid can continue communicating with after the campaign ends.</a:t>
            </a:r>
          </a:p>
          <a:p>
            <a:endParaRPr lang="en-US"/>
          </a:p>
          <a:p>
            <a:r>
              <a:rPr lang="en-US"/>
              <a:t>Our third KPI is increasing engagement on Instagram and TikTok from roughly 8% to above 12%. We used Poppi as a benchmark here because its engagement is around 15%. We’re not expecting Minute Maid to immediately match Poppi, but we believe 12% gives us an ambitious and measurable target.</a:t>
            </a:r>
          </a:p>
          <a:p>
            <a:endParaRPr lang="en-US"/>
          </a:p>
          <a:p>
            <a:r>
              <a:rPr lang="en-US"/>
              <a:t>Finally, we wanted to connect these communication outcomes to a potential business impact. In a conservative scenario, we estimate approximately 100,000 incremental customers. If those customers make roughly four purchases during the year at an average retail purchase of about $5, that would generate approximately $2 million in incremental retail sales.</a:t>
            </a:r>
          </a:p>
          <a:p>
            <a:endParaRPr lang="en-US"/>
          </a:p>
          <a:p>
            <a:r>
              <a:rPr lang="en-US"/>
              <a:t>The $2 million figure is an estimate rather than a guaranteed return, but it gives us a way to evaluate whether stronger Gen Z consideration and engagement ultimately translate into business results.”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implementation, we're proposing a $1 million budget for the yearlong campaign. The majority of that investment goes directly toward reaching and engaging younger consumers.</a:t>
            </a:r>
          </a:p>
          <a:p>
            <a:endParaRPr lang="en-US"/>
          </a:p>
          <a:p>
            <a:r>
              <a:rPr lang="en-US"/>
              <a:t>Our largest expense is $400,000 for paid social media, or about $33,000 per month. This would support consistent paid distribution across platforms like TikTok, Instagram, and YouTube rather than relying only on organic reach.</a:t>
            </a:r>
          </a:p>
          <a:p>
            <a:endParaRPr lang="en-US"/>
          </a:p>
          <a:p>
            <a:r>
              <a:rPr lang="en-US"/>
              <a:t>We allocated another $350,000 to influencer partnerships. Based on our research into creator pricing, we estimate roughly $5,000 to $10,000 per sponsored piece of content depending on the creator. This gives Minute Maid the flexibility to work with multiple creators throughout the year rather than relying on a single influencer.</a:t>
            </a:r>
          </a:p>
          <a:p>
            <a:endParaRPr lang="en-US"/>
          </a:p>
          <a:p>
            <a:r>
              <a:rPr lang="en-US"/>
              <a:t>$100,000 goes toward content production, or roughly $8,000 per month, to actually develop the videos, photography, graphics, and other campaign materials that would run across these platforms.</a:t>
            </a:r>
          </a:p>
          <a:p>
            <a:endParaRPr lang="en-US"/>
          </a:p>
          <a:p>
            <a:r>
              <a:rPr lang="en-US"/>
              <a:t>We then allocated $40,000 for research and testing at the beginning of the campaign. This would help Minute Maid establish baseline measurements for things like Gen Z consideration and test which messages resonate before fully launching the campaign.</a:t>
            </a:r>
          </a:p>
          <a:p>
            <a:endParaRPr lang="en-US"/>
          </a:p>
          <a:p>
            <a:r>
              <a:rPr lang="en-US"/>
              <a:t>Another $40,000 goes toward measurement and analytics. This happens throughout and after the campaign so we can compare our results against those original baselines and determine whether we actually reached the KPIs we established.</a:t>
            </a:r>
          </a:p>
          <a:p>
            <a:endParaRPr lang="en-US"/>
          </a:p>
          <a:p>
            <a:r>
              <a:rPr lang="en-US"/>
              <a:t>we've included $50,000 for staff and campaign management</a:t>
            </a:r>
          </a:p>
          <a:p>
            <a:r>
              <a:rPr lang="en-US"/>
              <a:t>Internal communications/marketing staff time, Creator coordination, Content approvals, Campaign management, Represents employee time diverted to campaign</a:t>
            </a:r>
          </a:p>
          <a:p>
            <a:endParaRPr lang="en-US"/>
          </a:p>
          <a:p>
            <a:r>
              <a:rPr lang="en-US"/>
              <a:t> $20,000 as a contingency for unexpected expenses.</a:t>
            </a:r>
          </a:p>
          <a:p>
            <a:endParaRPr lang="en-US"/>
          </a:p>
          <a:p>
            <a:r>
              <a:rPr lang="en-US"/>
              <a:t>Overall, we believe $1 million is a feasible investment for a yearlong campaign</a:t>
            </a:r>
          </a:p>
          <a:p>
            <a:endParaRPr lang="en-US"/>
          </a:p>
          <a:p>
            <a:r>
              <a:rPr lang="en-US"/>
              <a:t>The scale of Coca-Cola's marketing resources makes a $1 million targeted investment financially feasible, but our recommendation isnt based on the fact that they can launch this campaign bc they have the money it is based on the opportunity to build long-term relevance with Gen 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dirty="0"/>
          </a:p>
          <a:p>
            <a:r>
              <a:rPr lang="en-US" dirty="0"/>
              <a:t>To conclude, our recommendations focus on two key opportunities for Minute Maid: building awareness and driving engagement.</a:t>
            </a:r>
          </a:p>
          <a:p>
            <a:endParaRPr lang="en-US" dirty="0"/>
          </a:p>
          <a:p>
            <a:r>
              <a:rPr lang="en-US" dirty="0"/>
              <a:t>First, by partnering with influencers and strengthening its social media presence, Minute Maid can reach younger consumers and </a:t>
            </a:r>
          </a:p>
          <a:p>
            <a:endParaRPr lang="en-US" dirty="0"/>
          </a:p>
          <a:p>
            <a:r>
              <a:rPr lang="en-US" dirty="0"/>
              <a:t>build awareness among a new generation.</a:t>
            </a:r>
          </a:p>
          <a:p>
            <a:endParaRPr lang="en-US" dirty="0"/>
          </a:p>
          <a:p>
            <a:r>
              <a:rPr lang="en-US" dirty="0"/>
              <a:t>Second, through lifestyle content and college PR initiatives, Minute Maid can go beyond simply reaching consumers and become a brand they </a:t>
            </a:r>
          </a:p>
          <a:p>
            <a:endParaRPr lang="en-US" dirty="0"/>
          </a:p>
          <a:p>
            <a:r>
              <a:rPr lang="en-US" dirty="0"/>
              <a:t>actively engage with and incorporate into their everyday lives.</a:t>
            </a:r>
          </a:p>
          <a:p>
            <a:endParaRPr lang="en-US" dirty="0"/>
          </a:p>
          <a:p>
            <a:r>
              <a:rPr lang="en-US" dirty="0"/>
              <a:t>By building awareness and creating meaningful engagement, Minute Maid can strengthen its connection with Gen Z and position itself for long-term growth."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Restyled from the supplied BCOM Presentation 3.pdf. Original slide 19.</a:t>
            </a:r>
          </a:p>
          <a:p>
            <a:r>
              <a:rPr lang="en-US"/>
              <a:t>Content preserved from source appendix, including Mountain Dew as benchmark company.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https://www.rivaliq.com/blog/good-engagement-rate-instagram/</a:t>
            </a:r>
          </a:p>
          <a:p>
            <a:r>
              <a:rPr lang="en-US"/>
              <a:t>https://yougov.com/en-us/articles/55454-us-beverage-rankings-generational-splits-2026</a:t>
            </a:r>
          </a:p>
          <a:p>
            <a:r>
              <a:rPr lang="en-US"/>
              <a:t>https://yougov.com/en-us/articles/54479-how-brands-can-reach-gen-z-where-they-spend-time-and-what-drives-discovery</a:t>
            </a:r>
          </a:p>
          <a:p>
            <a:r>
              <a:rPr lang="en-US"/>
              <a:t>https://news.keurigdrpepper.com/2025-06-11-Keurig-Dr-Pepper-Unveils-First-Ever-State-of-Beverages-Report</a:t>
            </a:r>
          </a:p>
          <a:p>
            <a:r>
              <a:rPr lang="en-US"/>
              <a:t>https://later.com/blog/influencer-pricing-benchmarks-the-complete-2026-guide/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hyperlink" Target="https://nam11.safelinks.protection.outlook.com/?url=https%3A%2F%2Fwww.tiktok.com%2F%40minutemaid%3F_r%3D1%26_t%3DZP-9AVBmDvKtUk&amp;data=05%7C02%7Clklueber%40arizona.edu%7C0c4db32d41584be0976808df289c72cc%7C5ee35505eb8e4929937d645df5013288%7C1%7C0%7C639274324581369983%7CUnknown%7CTWFpbGZsb3d8eyJFbXB0eU1hcGkiOnRydWUsIlYiOiIwLjAuMDAwMCIsIlAiOiJXaW4zMiIsIkFOIjoiTWFpbCIsIldUIjoyfQ%3D%3D%7C0%7C%7C%7C&amp;sdata=9%2BxMA7GvSWMRSY2kvtESnFQiAHbGseW8HCcJyKbyIvs%3D&amp;reserved=0" TargetMode="External"/><Relationship Id="rId5" Type="http://schemas.openxmlformats.org/officeDocument/2006/relationships/hyperlink" Target="https://www.instagram.com/minutemaid?mdxt=MWo4ejF5b2Y2bWJ0OQ==" TargetMode="Externa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hyperlink" Target="https://www.youtube.com/watch?v=B0EkbSj54ks" TargetMode="External"/><Relationship Id="rId2" Type="http://schemas.openxmlformats.org/officeDocument/2006/relationships/slideLayout" Target="../slideLayouts/slideLayout7.xml"/><Relationship Id="rId1" Type="http://schemas.openxmlformats.org/officeDocument/2006/relationships/video" Target="https://www.youtube.com/embed/B0EkbSj54ks?start=1&amp;feature=oembed" TargetMode="External"/><Relationship Id="rId6" Type="http://schemas.openxmlformats.org/officeDocument/2006/relationships/image" Target="../media/image17.jpeg"/><Relationship Id="rId5" Type="http://schemas.openxmlformats.org/officeDocument/2006/relationships/image" Target="../media/image1.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hyperlink" Target="https://youtu.be/4LDn46rb_gc?si=TDsSvO0wf7PQrZ98&amp;t=29" TargetMode="External"/><Relationship Id="rId2" Type="http://schemas.openxmlformats.org/officeDocument/2006/relationships/slideLayout" Target="../slideLayouts/slideLayout7.xml"/><Relationship Id="rId1" Type="http://schemas.openxmlformats.org/officeDocument/2006/relationships/video" Target="https://www.youtube.com/embed/4LDn46rb_gc?start=30&amp;feature=oembed" TargetMode="External"/><Relationship Id="rId6" Type="http://schemas.openxmlformats.org/officeDocument/2006/relationships/image" Target="../media/image19.jpeg"/><Relationship Id="rId5" Type="http://schemas.openxmlformats.org/officeDocument/2006/relationships/image" Target="../media/image1.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fortune.com/2023/11/27/get-ready-with-me-videos-tiktok-157-billion-views-users-prepare-dates-getting-fir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www.linkedin.com/posts/poppi_can-you-saysoda-for-sisterhood-this-activity-7500331529064075265-1JqD"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jpeg"/><Relationship Id="rId7" Type="http://schemas.openxmlformats.org/officeDocument/2006/relationships/slide" Target="slide12.xml"/><Relationship Id="rId12" Type="http://schemas.openxmlformats.org/officeDocument/2006/relationships/slide" Target="slide18.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7.xml"/><Relationship Id="rId11" Type="http://schemas.openxmlformats.org/officeDocument/2006/relationships/slide" Target="slide17.xml"/><Relationship Id="rId5" Type="http://schemas.openxmlformats.org/officeDocument/2006/relationships/slide" Target="slide6.xml"/><Relationship Id="rId10" Type="http://schemas.openxmlformats.org/officeDocument/2006/relationships/slide" Target="slide16.xml"/><Relationship Id="rId4" Type="http://schemas.openxmlformats.org/officeDocument/2006/relationships/slide" Target="slide5.xml"/><Relationship Id="rId9" Type="http://schemas.openxmlformats.org/officeDocument/2006/relationships/slide" Target="sl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dirty="0"/>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dirty="0">
                  <a:solidFill>
                    <a:srgbClr val="101638"/>
                  </a:solidFill>
                  <a:latin typeface="DejaVu Serif Bold"/>
                  <a:ea typeface="DejaVu Serif Bold"/>
                  <a:cs typeface="DejaVu Serif Bold"/>
                  <a:sym typeface="DejaVu Serif Bold"/>
                </a:rPr>
                <a:t>MINUTE MAID</a:t>
              </a:r>
            </a:p>
          </p:txBody>
        </p:sp>
      </p:grpSp>
      <p:grpSp>
        <p:nvGrpSpPr>
          <p:cNvPr id="7" name="Group 7"/>
          <p:cNvGrpSpPr/>
          <p:nvPr/>
        </p:nvGrpSpPr>
        <p:grpSpPr>
          <a:xfrm>
            <a:off x="4335046" y="1790703"/>
            <a:ext cx="9617898" cy="5969003"/>
            <a:chOff x="0" y="0"/>
            <a:chExt cx="8782126" cy="5740400"/>
          </a:xfrm>
        </p:grpSpPr>
        <p:sp>
          <p:nvSpPr>
            <p:cNvPr id="8" name="Freeform 8"/>
            <p:cNvSpPr/>
            <p:nvPr/>
          </p:nvSpPr>
          <p:spPr>
            <a:xfrm>
              <a:off x="0" y="0"/>
              <a:ext cx="8782177" cy="5740400"/>
            </a:xfrm>
            <a:custGeom>
              <a:avLst/>
              <a:gdLst/>
              <a:ahLst/>
              <a:cxnLst/>
              <a:rect l="l" t="t" r="r" b="b"/>
              <a:pathLst>
                <a:path w="8782177" h="5740400">
                  <a:moveTo>
                    <a:pt x="0" y="0"/>
                  </a:moveTo>
                  <a:lnTo>
                    <a:pt x="8782177" y="0"/>
                  </a:lnTo>
                  <a:lnTo>
                    <a:pt x="8782177" y="5740400"/>
                  </a:lnTo>
                  <a:lnTo>
                    <a:pt x="0" y="5740400"/>
                  </a:lnTo>
                  <a:lnTo>
                    <a:pt x="0" y="0"/>
                  </a:lnTo>
                  <a:close/>
                </a:path>
              </a:pathLst>
            </a:custGeom>
            <a:blipFill>
              <a:blip r:embed="rId4"/>
              <a:stretch>
                <a:fillRect/>
              </a:stretch>
            </a:blipFill>
          </p:spPr>
          <p:txBody>
            <a:bodyPr/>
            <a:lstStyle/>
            <a:p>
              <a:endParaRPr lang="en-US"/>
            </a:p>
          </p:txBody>
        </p:sp>
      </p:grpSp>
      <p:grpSp>
        <p:nvGrpSpPr>
          <p:cNvPr id="9" name="Group 9"/>
          <p:cNvGrpSpPr/>
          <p:nvPr/>
        </p:nvGrpSpPr>
        <p:grpSpPr>
          <a:xfrm>
            <a:off x="2158994" y="7556497"/>
            <a:ext cx="13970008" cy="1296360"/>
            <a:chOff x="-12" y="0"/>
            <a:chExt cx="18626678" cy="1728481"/>
          </a:xfrm>
        </p:grpSpPr>
        <p:sp>
          <p:nvSpPr>
            <p:cNvPr id="10" name="Freeform 10"/>
            <p:cNvSpPr/>
            <p:nvPr/>
          </p:nvSpPr>
          <p:spPr>
            <a:xfrm>
              <a:off x="0" y="0"/>
              <a:ext cx="18626666" cy="1253067"/>
            </a:xfrm>
            <a:custGeom>
              <a:avLst/>
              <a:gdLst/>
              <a:ahLst/>
              <a:cxnLst/>
              <a:rect l="l" t="t" r="r" b="b"/>
              <a:pathLst>
                <a:path w="18626666" h="1253067">
                  <a:moveTo>
                    <a:pt x="0" y="0"/>
                  </a:moveTo>
                  <a:lnTo>
                    <a:pt x="18626666" y="0"/>
                  </a:lnTo>
                  <a:lnTo>
                    <a:pt x="18626666" y="1253067"/>
                  </a:lnTo>
                  <a:lnTo>
                    <a:pt x="0" y="1253067"/>
                  </a:lnTo>
                  <a:close/>
                </a:path>
              </a:pathLst>
            </a:custGeom>
            <a:blipFill>
              <a:blip r:embed="rId3">
                <a:alphaModFix amt="0"/>
              </a:blip>
              <a:stretch>
                <a:fillRect t="-239642" b="-239642"/>
              </a:stretch>
            </a:blipFill>
          </p:spPr>
          <p:txBody>
            <a:bodyPr/>
            <a:lstStyle/>
            <a:p>
              <a:endParaRPr lang="en-US"/>
            </a:p>
          </p:txBody>
        </p:sp>
        <p:sp>
          <p:nvSpPr>
            <p:cNvPr id="11" name="TextBox 11"/>
            <p:cNvSpPr txBox="1"/>
            <p:nvPr/>
          </p:nvSpPr>
          <p:spPr>
            <a:xfrm>
              <a:off x="-12" y="456361"/>
              <a:ext cx="18626671" cy="1272120"/>
            </a:xfrm>
            <a:prstGeom prst="rect">
              <a:avLst/>
            </a:prstGeom>
          </p:spPr>
          <p:txBody>
            <a:bodyPr lIns="0" tIns="0" rIns="0" bIns="0" rtlCol="0" anchor="ctr"/>
            <a:lstStyle/>
            <a:p>
              <a:pPr algn="ctr">
                <a:lnSpc>
                  <a:spcPts val="4560"/>
                </a:lnSpc>
              </a:pPr>
              <a:r>
                <a:rPr lang="en-US" sz="3800" dirty="0">
                  <a:solidFill>
                    <a:srgbClr val="101638"/>
                  </a:solidFill>
                  <a:latin typeface="DejaVu Serif"/>
                  <a:ea typeface="DejaVu Serif"/>
                  <a:cs typeface="DejaVu Serif"/>
                  <a:sym typeface="DejaVu Serif"/>
                </a:rPr>
                <a:t>Client Communication Plan</a:t>
              </a:r>
            </a:p>
          </p:txBody>
        </p:sp>
      </p:grpSp>
      <p:grpSp>
        <p:nvGrpSpPr>
          <p:cNvPr id="12" name="Group 12"/>
          <p:cNvGrpSpPr/>
          <p:nvPr/>
        </p:nvGrpSpPr>
        <p:grpSpPr>
          <a:xfrm>
            <a:off x="203861" y="8889023"/>
            <a:ext cx="1129639" cy="1128790"/>
            <a:chOff x="0" y="0"/>
            <a:chExt cx="297518" cy="297294"/>
          </a:xfrm>
        </p:grpSpPr>
        <p:sp>
          <p:nvSpPr>
            <p:cNvPr id="13" name="Freeform 13"/>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14" name="TextBox 14"/>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27" b="-27"/>
              </a:stretch>
            </a:blipFill>
          </p:spPr>
          <p:txBody>
            <a:bodyPr/>
            <a:lstStyle/>
            <a:p>
              <a:endParaRPr lang="en-US"/>
            </a:p>
          </p:txBody>
        </p:sp>
      </p:grpSp>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4">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SOCIAL MEDIA</a:t>
              </a:r>
            </a:p>
          </p:txBody>
        </p:sp>
      </p:grpSp>
      <p:grpSp>
        <p:nvGrpSpPr>
          <p:cNvPr id="7" name="Group 7"/>
          <p:cNvGrpSpPr/>
          <p:nvPr/>
        </p:nvGrpSpPr>
        <p:grpSpPr>
          <a:xfrm>
            <a:off x="2222497" y="3314700"/>
            <a:ext cx="3555997" cy="3403597"/>
            <a:chOff x="0" y="0"/>
            <a:chExt cx="4741329" cy="4538129"/>
          </a:xfrm>
        </p:grpSpPr>
        <p:sp>
          <p:nvSpPr>
            <p:cNvPr id="8" name="Freeform 8"/>
            <p:cNvSpPr/>
            <p:nvPr/>
          </p:nvSpPr>
          <p:spPr>
            <a:xfrm>
              <a:off x="0" y="0"/>
              <a:ext cx="4741291" cy="4538091"/>
            </a:xfrm>
            <a:custGeom>
              <a:avLst/>
              <a:gdLst/>
              <a:ahLst/>
              <a:cxnLst/>
              <a:rect l="l" t="t" r="r" b="b"/>
              <a:pathLst>
                <a:path w="4741291" h="4538091">
                  <a:moveTo>
                    <a:pt x="0" y="0"/>
                  </a:moveTo>
                  <a:lnTo>
                    <a:pt x="4741291" y="0"/>
                  </a:lnTo>
                  <a:lnTo>
                    <a:pt x="4741291" y="4538091"/>
                  </a:lnTo>
                  <a:lnTo>
                    <a:pt x="0" y="4538091"/>
                  </a:lnTo>
                  <a:lnTo>
                    <a:pt x="0" y="0"/>
                  </a:lnTo>
                  <a:close/>
                </a:path>
              </a:pathLst>
            </a:custGeom>
            <a:blipFill>
              <a:blip r:embed="rId5"/>
              <a:stretch>
                <a:fillRect/>
              </a:stretch>
            </a:blipFill>
          </p:spPr>
          <p:txBody>
            <a:bodyPr/>
            <a:lstStyle/>
            <a:p>
              <a:endParaRPr lang="en-US"/>
            </a:p>
          </p:txBody>
        </p:sp>
      </p:grpSp>
      <p:grpSp>
        <p:nvGrpSpPr>
          <p:cNvPr id="9" name="Group 9"/>
          <p:cNvGrpSpPr/>
          <p:nvPr/>
        </p:nvGrpSpPr>
        <p:grpSpPr>
          <a:xfrm>
            <a:off x="7369073" y="3238500"/>
            <a:ext cx="3549863" cy="3555997"/>
            <a:chOff x="0" y="0"/>
            <a:chExt cx="4733150" cy="4741329"/>
          </a:xfrm>
        </p:grpSpPr>
        <p:sp>
          <p:nvSpPr>
            <p:cNvPr id="10" name="Freeform 10"/>
            <p:cNvSpPr/>
            <p:nvPr/>
          </p:nvSpPr>
          <p:spPr>
            <a:xfrm>
              <a:off x="0" y="0"/>
              <a:ext cx="4733163" cy="4741291"/>
            </a:xfrm>
            <a:custGeom>
              <a:avLst/>
              <a:gdLst/>
              <a:ahLst/>
              <a:cxnLst/>
              <a:rect l="l" t="t" r="r" b="b"/>
              <a:pathLst>
                <a:path w="4733163" h="4741291">
                  <a:moveTo>
                    <a:pt x="0" y="0"/>
                  </a:moveTo>
                  <a:lnTo>
                    <a:pt x="4733163" y="0"/>
                  </a:lnTo>
                  <a:lnTo>
                    <a:pt x="4733163" y="4741291"/>
                  </a:lnTo>
                  <a:lnTo>
                    <a:pt x="0" y="4741291"/>
                  </a:lnTo>
                  <a:lnTo>
                    <a:pt x="0" y="0"/>
                  </a:lnTo>
                  <a:close/>
                </a:path>
              </a:pathLst>
            </a:custGeom>
            <a:blipFill>
              <a:blip r:embed="rId6"/>
              <a:stretch>
                <a:fillRect/>
              </a:stretch>
            </a:blipFill>
          </p:spPr>
          <p:txBody>
            <a:bodyPr/>
            <a:lstStyle/>
            <a:p>
              <a:endParaRPr lang="en-US"/>
            </a:p>
          </p:txBody>
        </p:sp>
      </p:grpSp>
      <p:grpSp>
        <p:nvGrpSpPr>
          <p:cNvPr id="11" name="Group 11"/>
          <p:cNvGrpSpPr/>
          <p:nvPr/>
        </p:nvGrpSpPr>
        <p:grpSpPr>
          <a:xfrm>
            <a:off x="12509497" y="3361973"/>
            <a:ext cx="3555997" cy="3309052"/>
            <a:chOff x="0" y="0"/>
            <a:chExt cx="4741329" cy="4412069"/>
          </a:xfrm>
        </p:grpSpPr>
        <p:sp>
          <p:nvSpPr>
            <p:cNvPr id="12" name="Freeform 12"/>
            <p:cNvSpPr/>
            <p:nvPr/>
          </p:nvSpPr>
          <p:spPr>
            <a:xfrm>
              <a:off x="0" y="0"/>
              <a:ext cx="4741291" cy="4412107"/>
            </a:xfrm>
            <a:custGeom>
              <a:avLst/>
              <a:gdLst/>
              <a:ahLst/>
              <a:cxnLst/>
              <a:rect l="l" t="t" r="r" b="b"/>
              <a:pathLst>
                <a:path w="4741291" h="4412107">
                  <a:moveTo>
                    <a:pt x="0" y="0"/>
                  </a:moveTo>
                  <a:lnTo>
                    <a:pt x="4741291" y="0"/>
                  </a:lnTo>
                  <a:lnTo>
                    <a:pt x="4741291" y="4412107"/>
                  </a:lnTo>
                  <a:lnTo>
                    <a:pt x="0" y="4412107"/>
                  </a:lnTo>
                  <a:lnTo>
                    <a:pt x="0" y="0"/>
                  </a:lnTo>
                  <a:close/>
                </a:path>
              </a:pathLst>
            </a:custGeom>
            <a:blipFill>
              <a:blip r:embed="rId7"/>
              <a:stretch>
                <a:fillRect l="-1"/>
              </a:stretch>
            </a:blipFill>
          </p:spPr>
          <p:txBody>
            <a:bodyPr/>
            <a:lstStyle/>
            <a:p>
              <a:endParaRPr lang="en-US"/>
            </a:p>
          </p:txBody>
        </p:sp>
      </p:grpSp>
      <p:grpSp>
        <p:nvGrpSpPr>
          <p:cNvPr id="13" name="Group 13"/>
          <p:cNvGrpSpPr/>
          <p:nvPr/>
        </p:nvGrpSpPr>
        <p:grpSpPr>
          <a:xfrm>
            <a:off x="203861" y="8889023"/>
            <a:ext cx="1129639" cy="1128790"/>
            <a:chOff x="0" y="0"/>
            <a:chExt cx="297518" cy="297294"/>
          </a:xfrm>
        </p:grpSpPr>
        <p:sp>
          <p:nvSpPr>
            <p:cNvPr id="14" name="Freeform 14"/>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15" name="TextBox 15"/>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27" b="-27"/>
              </a:stretch>
            </a:blipFill>
          </p:spPr>
          <p:txBody>
            <a:bodyPr/>
            <a:lstStyle/>
            <a:p>
              <a:endParaRPr lang="en-US"/>
            </a:p>
          </p:txBody>
        </p:sp>
      </p:grpSp>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4">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AGENDA</a:t>
              </a:r>
            </a:p>
          </p:txBody>
        </p:sp>
      </p:grpSp>
      <p:grpSp>
        <p:nvGrpSpPr>
          <p:cNvPr id="7" name="Group 7"/>
          <p:cNvGrpSpPr/>
          <p:nvPr/>
        </p:nvGrpSpPr>
        <p:grpSpPr>
          <a:xfrm>
            <a:off x="1068067" y="2338073"/>
            <a:ext cx="7579357" cy="1318260"/>
            <a:chOff x="0" y="0"/>
            <a:chExt cx="10105809" cy="1757680"/>
          </a:xfrm>
        </p:grpSpPr>
        <p:sp>
          <p:nvSpPr>
            <p:cNvPr id="8" name="Freeform 8"/>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371600" y="2540003"/>
            <a:ext cx="952500" cy="888997"/>
            <a:chOff x="0" y="0"/>
            <a:chExt cx="1270000" cy="1185329"/>
          </a:xfrm>
        </p:grpSpPr>
        <p:sp>
          <p:nvSpPr>
            <p:cNvPr id="10" name="Freeform 10"/>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11" name="TextBox 11"/>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4C8B"/>
                  </a:solidFill>
                  <a:latin typeface="DejaVu Serif Bold"/>
                  <a:ea typeface="DejaVu Serif Bold"/>
                  <a:cs typeface="DejaVu Serif Bold"/>
                  <a:sym typeface="DejaVu Serif Bold"/>
                </a:rPr>
                <a:t>01</a:t>
              </a:r>
            </a:p>
          </p:txBody>
        </p:sp>
      </p:grpSp>
      <p:grpSp>
        <p:nvGrpSpPr>
          <p:cNvPr id="12" name="Group 12"/>
          <p:cNvGrpSpPr/>
          <p:nvPr/>
        </p:nvGrpSpPr>
        <p:grpSpPr>
          <a:xfrm>
            <a:off x="2476500" y="2565397"/>
            <a:ext cx="5778503" cy="863603"/>
            <a:chOff x="0" y="0"/>
            <a:chExt cx="7704671" cy="1151471"/>
          </a:xfrm>
        </p:grpSpPr>
        <p:sp>
          <p:nvSpPr>
            <p:cNvPr id="13" name="Freeform 13"/>
            <p:cNvSpPr/>
            <p:nvPr/>
          </p:nvSpPr>
          <p:spPr>
            <a:xfrm>
              <a:off x="0" y="0"/>
              <a:ext cx="7704667" cy="1151467"/>
            </a:xfrm>
            <a:custGeom>
              <a:avLst/>
              <a:gdLst/>
              <a:ahLst/>
              <a:cxnLst/>
              <a:rect l="l" t="t" r="r" b="b"/>
              <a:pathLst>
                <a:path w="7704667" h="1151467">
                  <a:moveTo>
                    <a:pt x="0" y="0"/>
                  </a:moveTo>
                  <a:lnTo>
                    <a:pt x="7704667" y="0"/>
                  </a:lnTo>
                  <a:lnTo>
                    <a:pt x="7704667" y="1151467"/>
                  </a:lnTo>
                  <a:lnTo>
                    <a:pt x="0" y="1151467"/>
                  </a:lnTo>
                  <a:close/>
                </a:path>
              </a:pathLst>
            </a:custGeom>
            <a:blipFill>
              <a:blip r:embed="rId4">
                <a:alphaModFix amt="0"/>
              </a:blip>
              <a:stretch>
                <a:fillRect t="-80377" b="-80378"/>
              </a:stretch>
            </a:blipFill>
          </p:spPr>
          <p:txBody>
            <a:bodyPr/>
            <a:lstStyle/>
            <a:p>
              <a:endParaRPr lang="en-US"/>
            </a:p>
          </p:txBody>
        </p:sp>
        <p:sp>
          <p:nvSpPr>
            <p:cNvPr id="14" name="TextBox 14"/>
            <p:cNvSpPr txBox="1"/>
            <p:nvPr/>
          </p:nvSpPr>
          <p:spPr>
            <a:xfrm>
              <a:off x="0" y="-9525"/>
              <a:ext cx="7704671" cy="1160996"/>
            </a:xfrm>
            <a:prstGeom prst="rect">
              <a:avLst/>
            </a:prstGeom>
          </p:spPr>
          <p:txBody>
            <a:bodyPr lIns="0" tIns="0" rIns="0" bIns="0" rtlCol="0" anchor="ctr"/>
            <a:lstStyle/>
            <a:p>
              <a:pPr algn="l">
                <a:lnSpc>
                  <a:spcPts val="3480"/>
                </a:lnSpc>
              </a:pPr>
              <a:r>
                <a:rPr lang="en-US" sz="2900" b="1">
                  <a:solidFill>
                    <a:srgbClr val="101638"/>
                  </a:solidFill>
                  <a:latin typeface="DejaVu Sans Bold"/>
                  <a:ea typeface="DejaVu Sans Bold"/>
                  <a:cs typeface="DejaVu Sans Bold"/>
                  <a:sym typeface="DejaVu Sans Bold"/>
                </a:rPr>
                <a:t>Communication challenge</a:t>
              </a:r>
            </a:p>
          </p:txBody>
        </p:sp>
      </p:grpSp>
      <p:grpSp>
        <p:nvGrpSpPr>
          <p:cNvPr id="15" name="Group 15"/>
          <p:cNvGrpSpPr/>
          <p:nvPr/>
        </p:nvGrpSpPr>
        <p:grpSpPr>
          <a:xfrm>
            <a:off x="1068067" y="3887467"/>
            <a:ext cx="7579357" cy="1318260"/>
            <a:chOff x="0" y="0"/>
            <a:chExt cx="10105809" cy="1757680"/>
          </a:xfrm>
        </p:grpSpPr>
        <p:sp>
          <p:nvSpPr>
            <p:cNvPr id="16" name="Freeform 16"/>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FD3AB"/>
              </a:solidFill>
              <a:prstDash val="solid"/>
              <a:miter/>
            </a:ln>
          </p:spPr>
          <p:txBody>
            <a:bodyPr/>
            <a:lstStyle/>
            <a:p>
              <a:endParaRPr lang="en-US"/>
            </a:p>
          </p:txBody>
        </p:sp>
      </p:grpSp>
      <p:grpSp>
        <p:nvGrpSpPr>
          <p:cNvPr id="17" name="Group 17"/>
          <p:cNvGrpSpPr/>
          <p:nvPr/>
        </p:nvGrpSpPr>
        <p:grpSpPr>
          <a:xfrm>
            <a:off x="1371600" y="4089397"/>
            <a:ext cx="952500" cy="888997"/>
            <a:chOff x="0" y="0"/>
            <a:chExt cx="1270000" cy="1185329"/>
          </a:xfrm>
        </p:grpSpPr>
        <p:sp>
          <p:nvSpPr>
            <p:cNvPr id="18" name="Freeform 18"/>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19" name="TextBox 19"/>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8635"/>
                  </a:solidFill>
                  <a:latin typeface="DejaVu Serif Bold"/>
                  <a:ea typeface="DejaVu Serif Bold"/>
                  <a:cs typeface="DejaVu Serif Bold"/>
                  <a:sym typeface="DejaVu Serif Bold"/>
                </a:rPr>
                <a:t>02</a:t>
              </a:r>
            </a:p>
          </p:txBody>
        </p:sp>
      </p:grpSp>
      <p:grpSp>
        <p:nvGrpSpPr>
          <p:cNvPr id="20" name="Group 20"/>
          <p:cNvGrpSpPr/>
          <p:nvPr/>
        </p:nvGrpSpPr>
        <p:grpSpPr>
          <a:xfrm>
            <a:off x="2476500" y="4114800"/>
            <a:ext cx="5778503" cy="863600"/>
            <a:chOff x="0" y="0"/>
            <a:chExt cx="7704671" cy="1151467"/>
          </a:xfrm>
        </p:grpSpPr>
        <p:sp>
          <p:nvSpPr>
            <p:cNvPr id="21" name="Freeform 21"/>
            <p:cNvSpPr/>
            <p:nvPr/>
          </p:nvSpPr>
          <p:spPr>
            <a:xfrm>
              <a:off x="0" y="0"/>
              <a:ext cx="7704667" cy="1151462"/>
            </a:xfrm>
            <a:custGeom>
              <a:avLst/>
              <a:gdLst/>
              <a:ahLst/>
              <a:cxnLst/>
              <a:rect l="l" t="t" r="r" b="b"/>
              <a:pathLst>
                <a:path w="7704667" h="1151462">
                  <a:moveTo>
                    <a:pt x="0" y="0"/>
                  </a:moveTo>
                  <a:lnTo>
                    <a:pt x="7704667" y="0"/>
                  </a:lnTo>
                  <a:lnTo>
                    <a:pt x="7704667" y="1151462"/>
                  </a:lnTo>
                  <a:lnTo>
                    <a:pt x="0" y="1151462"/>
                  </a:lnTo>
                  <a:close/>
                </a:path>
              </a:pathLst>
            </a:custGeom>
            <a:blipFill>
              <a:blip r:embed="rId4">
                <a:alphaModFix amt="0"/>
              </a:blip>
              <a:stretch>
                <a:fillRect t="-80378" b="-80378"/>
              </a:stretch>
            </a:blipFill>
          </p:spPr>
          <p:txBody>
            <a:bodyPr/>
            <a:lstStyle/>
            <a:p>
              <a:endParaRPr lang="en-US"/>
            </a:p>
          </p:txBody>
        </p:sp>
        <p:sp>
          <p:nvSpPr>
            <p:cNvPr id="22" name="TextBox 22"/>
            <p:cNvSpPr txBox="1"/>
            <p:nvPr/>
          </p:nvSpPr>
          <p:spPr>
            <a:xfrm>
              <a:off x="0" y="-9525"/>
              <a:ext cx="7704671" cy="1160992"/>
            </a:xfrm>
            <a:prstGeom prst="rect">
              <a:avLst/>
            </a:prstGeom>
          </p:spPr>
          <p:txBody>
            <a:bodyPr lIns="0" tIns="0" rIns="0" bIns="0" rtlCol="0" anchor="ctr"/>
            <a:lstStyle/>
            <a:p>
              <a:pPr algn="l">
                <a:lnSpc>
                  <a:spcPts val="3480"/>
                </a:lnSpc>
              </a:pPr>
              <a:r>
                <a:rPr lang="en-US" sz="2900" b="1">
                  <a:solidFill>
                    <a:srgbClr val="101638"/>
                  </a:solidFill>
                  <a:latin typeface="DejaVu Sans Bold"/>
                  <a:ea typeface="DejaVu Sans Bold"/>
                  <a:cs typeface="DejaVu Sans Bold"/>
                  <a:sym typeface="DejaVu Sans Bold"/>
                </a:rPr>
                <a:t>Consumers</a:t>
              </a:r>
            </a:p>
          </p:txBody>
        </p:sp>
      </p:grpSp>
      <p:grpSp>
        <p:nvGrpSpPr>
          <p:cNvPr id="23" name="Group 23"/>
          <p:cNvGrpSpPr/>
          <p:nvPr/>
        </p:nvGrpSpPr>
        <p:grpSpPr>
          <a:xfrm>
            <a:off x="1068067" y="5436870"/>
            <a:ext cx="7579357" cy="1318260"/>
            <a:chOff x="0" y="0"/>
            <a:chExt cx="10105809" cy="1757680"/>
          </a:xfrm>
        </p:grpSpPr>
        <p:sp>
          <p:nvSpPr>
            <p:cNvPr id="24" name="Freeform 24"/>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9B7CF"/>
              </a:solidFill>
              <a:prstDash val="solid"/>
              <a:miter/>
            </a:ln>
          </p:spPr>
          <p:txBody>
            <a:bodyPr/>
            <a:lstStyle/>
            <a:p>
              <a:endParaRPr lang="en-US"/>
            </a:p>
          </p:txBody>
        </p:sp>
      </p:grpSp>
      <p:grpSp>
        <p:nvGrpSpPr>
          <p:cNvPr id="25" name="Group 25"/>
          <p:cNvGrpSpPr/>
          <p:nvPr/>
        </p:nvGrpSpPr>
        <p:grpSpPr>
          <a:xfrm>
            <a:off x="1371600" y="5638800"/>
            <a:ext cx="952500" cy="888997"/>
            <a:chOff x="0" y="0"/>
            <a:chExt cx="1270000" cy="1185329"/>
          </a:xfrm>
        </p:grpSpPr>
        <p:sp>
          <p:nvSpPr>
            <p:cNvPr id="26" name="Freeform 26"/>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27" name="TextBox 27"/>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4C8B"/>
                  </a:solidFill>
                  <a:latin typeface="DejaVu Serif Bold"/>
                  <a:ea typeface="DejaVu Serif Bold"/>
                  <a:cs typeface="DejaVu Serif Bold"/>
                  <a:sym typeface="DejaVu Serif Bold"/>
                </a:rPr>
                <a:t>03</a:t>
              </a:r>
            </a:p>
          </p:txBody>
        </p:sp>
      </p:grpSp>
      <p:grpSp>
        <p:nvGrpSpPr>
          <p:cNvPr id="28" name="Group 28"/>
          <p:cNvGrpSpPr/>
          <p:nvPr/>
        </p:nvGrpSpPr>
        <p:grpSpPr>
          <a:xfrm>
            <a:off x="2476500" y="5664203"/>
            <a:ext cx="5778503" cy="863603"/>
            <a:chOff x="0" y="0"/>
            <a:chExt cx="7704671" cy="1151471"/>
          </a:xfrm>
        </p:grpSpPr>
        <p:sp>
          <p:nvSpPr>
            <p:cNvPr id="29" name="Freeform 29"/>
            <p:cNvSpPr/>
            <p:nvPr/>
          </p:nvSpPr>
          <p:spPr>
            <a:xfrm>
              <a:off x="0" y="0"/>
              <a:ext cx="7704667" cy="1151467"/>
            </a:xfrm>
            <a:custGeom>
              <a:avLst/>
              <a:gdLst/>
              <a:ahLst/>
              <a:cxnLst/>
              <a:rect l="l" t="t" r="r" b="b"/>
              <a:pathLst>
                <a:path w="7704667" h="1151467">
                  <a:moveTo>
                    <a:pt x="0" y="0"/>
                  </a:moveTo>
                  <a:lnTo>
                    <a:pt x="7704667" y="0"/>
                  </a:lnTo>
                  <a:lnTo>
                    <a:pt x="7704667" y="1151467"/>
                  </a:lnTo>
                  <a:lnTo>
                    <a:pt x="0" y="1151467"/>
                  </a:lnTo>
                  <a:close/>
                </a:path>
              </a:pathLst>
            </a:custGeom>
            <a:blipFill>
              <a:blip r:embed="rId4">
                <a:alphaModFix amt="0"/>
              </a:blip>
              <a:stretch>
                <a:fillRect t="-80377" b="-80378"/>
              </a:stretch>
            </a:blipFill>
          </p:spPr>
          <p:txBody>
            <a:bodyPr/>
            <a:lstStyle/>
            <a:p>
              <a:endParaRPr lang="en-US"/>
            </a:p>
          </p:txBody>
        </p:sp>
        <p:sp>
          <p:nvSpPr>
            <p:cNvPr id="30" name="TextBox 30"/>
            <p:cNvSpPr txBox="1"/>
            <p:nvPr/>
          </p:nvSpPr>
          <p:spPr>
            <a:xfrm>
              <a:off x="0" y="-9525"/>
              <a:ext cx="7704671" cy="1160996"/>
            </a:xfrm>
            <a:prstGeom prst="rect">
              <a:avLst/>
            </a:prstGeom>
          </p:spPr>
          <p:txBody>
            <a:bodyPr lIns="0" tIns="0" rIns="0" bIns="0" rtlCol="0" anchor="ctr"/>
            <a:lstStyle/>
            <a:p>
              <a:pPr algn="l">
                <a:lnSpc>
                  <a:spcPts val="3480"/>
                </a:lnSpc>
              </a:pPr>
              <a:r>
                <a:rPr lang="en-US" sz="2900" b="1">
                  <a:solidFill>
                    <a:srgbClr val="101638"/>
                  </a:solidFill>
                  <a:latin typeface="DejaVu Sans Bold"/>
                  <a:ea typeface="DejaVu Sans Bold"/>
                  <a:cs typeface="DejaVu Sans Bold"/>
                  <a:sym typeface="DejaVu Sans Bold"/>
                </a:rPr>
                <a:t>Communication gap</a:t>
              </a:r>
            </a:p>
          </p:txBody>
        </p:sp>
      </p:grpSp>
      <p:grpSp>
        <p:nvGrpSpPr>
          <p:cNvPr id="31" name="Group 31"/>
          <p:cNvGrpSpPr/>
          <p:nvPr/>
        </p:nvGrpSpPr>
        <p:grpSpPr>
          <a:xfrm>
            <a:off x="1068067" y="6986273"/>
            <a:ext cx="7579357" cy="1318260"/>
            <a:chOff x="0" y="0"/>
            <a:chExt cx="10105809" cy="1757680"/>
          </a:xfrm>
        </p:grpSpPr>
        <p:sp>
          <p:nvSpPr>
            <p:cNvPr id="32" name="Freeform 32"/>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FD3AB"/>
              </a:solidFill>
              <a:prstDash val="solid"/>
              <a:miter/>
            </a:ln>
          </p:spPr>
          <p:txBody>
            <a:bodyPr/>
            <a:lstStyle/>
            <a:p>
              <a:endParaRPr lang="en-US"/>
            </a:p>
          </p:txBody>
        </p:sp>
      </p:grpSp>
      <p:grpSp>
        <p:nvGrpSpPr>
          <p:cNvPr id="33" name="Group 33"/>
          <p:cNvGrpSpPr/>
          <p:nvPr/>
        </p:nvGrpSpPr>
        <p:grpSpPr>
          <a:xfrm>
            <a:off x="1371600" y="7188203"/>
            <a:ext cx="952500" cy="888997"/>
            <a:chOff x="0" y="0"/>
            <a:chExt cx="1270000" cy="1185329"/>
          </a:xfrm>
        </p:grpSpPr>
        <p:sp>
          <p:nvSpPr>
            <p:cNvPr id="34" name="Freeform 34"/>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35" name="TextBox 35"/>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8635"/>
                  </a:solidFill>
                  <a:latin typeface="DejaVu Serif Bold"/>
                  <a:ea typeface="DejaVu Serif Bold"/>
                  <a:cs typeface="DejaVu Serif Bold"/>
                  <a:sym typeface="DejaVu Serif Bold"/>
                </a:rPr>
                <a:t>04</a:t>
              </a:r>
            </a:p>
          </p:txBody>
        </p:sp>
      </p:grpSp>
      <p:grpSp>
        <p:nvGrpSpPr>
          <p:cNvPr id="36" name="Group 36"/>
          <p:cNvGrpSpPr/>
          <p:nvPr/>
        </p:nvGrpSpPr>
        <p:grpSpPr>
          <a:xfrm>
            <a:off x="2476500" y="7213597"/>
            <a:ext cx="5778503" cy="863603"/>
            <a:chOff x="0" y="0"/>
            <a:chExt cx="7704671" cy="1151471"/>
          </a:xfrm>
        </p:grpSpPr>
        <p:sp>
          <p:nvSpPr>
            <p:cNvPr id="37" name="Freeform 37"/>
            <p:cNvSpPr/>
            <p:nvPr/>
          </p:nvSpPr>
          <p:spPr>
            <a:xfrm>
              <a:off x="0" y="0"/>
              <a:ext cx="7704667" cy="1151467"/>
            </a:xfrm>
            <a:custGeom>
              <a:avLst/>
              <a:gdLst/>
              <a:ahLst/>
              <a:cxnLst/>
              <a:rect l="l" t="t" r="r" b="b"/>
              <a:pathLst>
                <a:path w="7704667" h="1151467">
                  <a:moveTo>
                    <a:pt x="0" y="0"/>
                  </a:moveTo>
                  <a:lnTo>
                    <a:pt x="7704667" y="0"/>
                  </a:lnTo>
                  <a:lnTo>
                    <a:pt x="7704667" y="1151467"/>
                  </a:lnTo>
                  <a:lnTo>
                    <a:pt x="0" y="1151467"/>
                  </a:lnTo>
                  <a:close/>
                </a:path>
              </a:pathLst>
            </a:custGeom>
            <a:blipFill>
              <a:blip r:embed="rId4">
                <a:alphaModFix amt="0"/>
              </a:blip>
              <a:stretch>
                <a:fillRect t="-80377" b="-80378"/>
              </a:stretch>
            </a:blipFill>
          </p:spPr>
          <p:txBody>
            <a:bodyPr/>
            <a:lstStyle/>
            <a:p>
              <a:endParaRPr lang="en-US"/>
            </a:p>
          </p:txBody>
        </p:sp>
        <p:sp>
          <p:nvSpPr>
            <p:cNvPr id="38" name="TextBox 38"/>
            <p:cNvSpPr txBox="1"/>
            <p:nvPr/>
          </p:nvSpPr>
          <p:spPr>
            <a:xfrm>
              <a:off x="0" y="-9525"/>
              <a:ext cx="7704671" cy="1160996"/>
            </a:xfrm>
            <a:prstGeom prst="rect">
              <a:avLst/>
            </a:prstGeom>
          </p:spPr>
          <p:txBody>
            <a:bodyPr lIns="0" tIns="0" rIns="0" bIns="0" rtlCol="0" anchor="ctr"/>
            <a:lstStyle/>
            <a:p>
              <a:pPr algn="l">
                <a:lnSpc>
                  <a:spcPts val="3480"/>
                </a:lnSpc>
              </a:pPr>
              <a:r>
                <a:rPr lang="en-US" sz="2900" b="1">
                  <a:solidFill>
                    <a:srgbClr val="101638"/>
                  </a:solidFill>
                  <a:latin typeface="DejaVu Sans Bold"/>
                  <a:ea typeface="DejaVu Sans Bold"/>
                  <a:cs typeface="DejaVu Sans Bold"/>
                  <a:sym typeface="DejaVu Sans Bold"/>
                </a:rPr>
                <a:t>Social media</a:t>
              </a:r>
            </a:p>
          </p:txBody>
        </p:sp>
      </p:grpSp>
      <p:grpSp>
        <p:nvGrpSpPr>
          <p:cNvPr id="39" name="Group 39"/>
          <p:cNvGrpSpPr/>
          <p:nvPr/>
        </p:nvGrpSpPr>
        <p:grpSpPr>
          <a:xfrm>
            <a:off x="9577073" y="2338073"/>
            <a:ext cx="7579357" cy="1318260"/>
            <a:chOff x="0" y="0"/>
            <a:chExt cx="10105809" cy="1757680"/>
          </a:xfrm>
        </p:grpSpPr>
        <p:sp>
          <p:nvSpPr>
            <p:cNvPr id="40" name="Freeform 40"/>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9B7CF"/>
              </a:solidFill>
              <a:prstDash val="solid"/>
              <a:miter/>
            </a:ln>
          </p:spPr>
          <p:txBody>
            <a:bodyPr/>
            <a:lstStyle/>
            <a:p>
              <a:endParaRPr lang="en-US"/>
            </a:p>
          </p:txBody>
        </p:sp>
      </p:grpSp>
      <p:grpSp>
        <p:nvGrpSpPr>
          <p:cNvPr id="41" name="Group 41"/>
          <p:cNvGrpSpPr/>
          <p:nvPr/>
        </p:nvGrpSpPr>
        <p:grpSpPr>
          <a:xfrm>
            <a:off x="9880597" y="2540003"/>
            <a:ext cx="952500" cy="888997"/>
            <a:chOff x="0" y="0"/>
            <a:chExt cx="1270000" cy="1185329"/>
          </a:xfrm>
        </p:grpSpPr>
        <p:sp>
          <p:nvSpPr>
            <p:cNvPr id="42" name="Freeform 42"/>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43" name="TextBox 43"/>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4C8B"/>
                  </a:solidFill>
                  <a:latin typeface="DejaVu Serif Bold"/>
                  <a:ea typeface="DejaVu Serif Bold"/>
                  <a:cs typeface="DejaVu Serif Bold"/>
                  <a:sym typeface="DejaVu Serif Bold"/>
                </a:rPr>
                <a:t>05</a:t>
              </a:r>
            </a:p>
          </p:txBody>
        </p:sp>
      </p:grpSp>
      <p:grpSp>
        <p:nvGrpSpPr>
          <p:cNvPr id="44" name="Group 44"/>
          <p:cNvGrpSpPr/>
          <p:nvPr/>
        </p:nvGrpSpPr>
        <p:grpSpPr>
          <a:xfrm>
            <a:off x="10985497" y="2565397"/>
            <a:ext cx="5778503" cy="863600"/>
            <a:chOff x="0" y="0"/>
            <a:chExt cx="7704671" cy="1151467"/>
          </a:xfrm>
        </p:grpSpPr>
        <p:sp>
          <p:nvSpPr>
            <p:cNvPr id="45" name="Freeform 45"/>
            <p:cNvSpPr/>
            <p:nvPr/>
          </p:nvSpPr>
          <p:spPr>
            <a:xfrm>
              <a:off x="0" y="0"/>
              <a:ext cx="7704667" cy="1151462"/>
            </a:xfrm>
            <a:custGeom>
              <a:avLst/>
              <a:gdLst/>
              <a:ahLst/>
              <a:cxnLst/>
              <a:rect l="l" t="t" r="r" b="b"/>
              <a:pathLst>
                <a:path w="7704667" h="1151462">
                  <a:moveTo>
                    <a:pt x="0" y="0"/>
                  </a:moveTo>
                  <a:lnTo>
                    <a:pt x="7704667" y="0"/>
                  </a:lnTo>
                  <a:lnTo>
                    <a:pt x="7704667" y="1151462"/>
                  </a:lnTo>
                  <a:lnTo>
                    <a:pt x="0" y="1151462"/>
                  </a:lnTo>
                  <a:close/>
                </a:path>
              </a:pathLst>
            </a:custGeom>
            <a:blipFill>
              <a:blip r:embed="rId4">
                <a:alphaModFix amt="0"/>
              </a:blip>
              <a:stretch>
                <a:fillRect t="-80378" b="-80378"/>
              </a:stretch>
            </a:blipFill>
          </p:spPr>
          <p:txBody>
            <a:bodyPr/>
            <a:lstStyle/>
            <a:p>
              <a:endParaRPr lang="en-US"/>
            </a:p>
          </p:txBody>
        </p:sp>
        <p:sp>
          <p:nvSpPr>
            <p:cNvPr id="46" name="TextBox 46"/>
            <p:cNvSpPr txBox="1"/>
            <p:nvPr/>
          </p:nvSpPr>
          <p:spPr>
            <a:xfrm>
              <a:off x="0" y="-9525"/>
              <a:ext cx="7704671" cy="1160992"/>
            </a:xfrm>
            <a:prstGeom prst="rect">
              <a:avLst/>
            </a:prstGeom>
          </p:spPr>
          <p:txBody>
            <a:bodyPr lIns="0" tIns="0" rIns="0" bIns="0" rtlCol="0" anchor="ctr"/>
            <a:lstStyle/>
            <a:p>
              <a:pPr algn="l">
                <a:lnSpc>
                  <a:spcPts val="3480"/>
                </a:lnSpc>
              </a:pPr>
              <a:r>
                <a:rPr lang="en-US" sz="2900" b="1">
                  <a:solidFill>
                    <a:srgbClr val="101638"/>
                  </a:solidFill>
                  <a:latin typeface="DejaVu Sans Bold"/>
                  <a:ea typeface="DejaVu Sans Bold"/>
                  <a:cs typeface="DejaVu Sans Bold"/>
                  <a:sym typeface="DejaVu Sans Bold"/>
                </a:rPr>
                <a:t>Recommendation</a:t>
              </a:r>
            </a:p>
          </p:txBody>
        </p:sp>
      </p:grpSp>
      <p:grpSp>
        <p:nvGrpSpPr>
          <p:cNvPr id="47" name="Group 47"/>
          <p:cNvGrpSpPr/>
          <p:nvPr/>
        </p:nvGrpSpPr>
        <p:grpSpPr>
          <a:xfrm>
            <a:off x="9577073" y="3887467"/>
            <a:ext cx="7579357" cy="1318260"/>
            <a:chOff x="0" y="0"/>
            <a:chExt cx="10105809" cy="1757680"/>
          </a:xfrm>
        </p:grpSpPr>
        <p:sp>
          <p:nvSpPr>
            <p:cNvPr id="48" name="Freeform 48"/>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FD3AB"/>
              </a:solidFill>
              <a:prstDash val="solid"/>
              <a:miter/>
            </a:ln>
          </p:spPr>
          <p:txBody>
            <a:bodyPr/>
            <a:lstStyle/>
            <a:p>
              <a:endParaRPr lang="en-US"/>
            </a:p>
          </p:txBody>
        </p:sp>
      </p:grpSp>
      <p:grpSp>
        <p:nvGrpSpPr>
          <p:cNvPr id="49" name="Group 49"/>
          <p:cNvGrpSpPr/>
          <p:nvPr/>
        </p:nvGrpSpPr>
        <p:grpSpPr>
          <a:xfrm>
            <a:off x="9880597" y="4089397"/>
            <a:ext cx="952500" cy="888997"/>
            <a:chOff x="0" y="0"/>
            <a:chExt cx="1270000" cy="1185329"/>
          </a:xfrm>
        </p:grpSpPr>
        <p:sp>
          <p:nvSpPr>
            <p:cNvPr id="50" name="Freeform 50"/>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51" name="TextBox 51"/>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8635"/>
                  </a:solidFill>
                  <a:latin typeface="DejaVu Serif Bold"/>
                  <a:ea typeface="DejaVu Serif Bold"/>
                  <a:cs typeface="DejaVu Serif Bold"/>
                  <a:sym typeface="DejaVu Serif Bold"/>
                </a:rPr>
                <a:t>06</a:t>
              </a:r>
            </a:p>
          </p:txBody>
        </p:sp>
      </p:grpSp>
      <p:grpSp>
        <p:nvGrpSpPr>
          <p:cNvPr id="52" name="Group 52"/>
          <p:cNvGrpSpPr/>
          <p:nvPr/>
        </p:nvGrpSpPr>
        <p:grpSpPr>
          <a:xfrm>
            <a:off x="10985497" y="4114800"/>
            <a:ext cx="5778503" cy="863600"/>
            <a:chOff x="0" y="0"/>
            <a:chExt cx="7704671" cy="1151467"/>
          </a:xfrm>
        </p:grpSpPr>
        <p:sp>
          <p:nvSpPr>
            <p:cNvPr id="53" name="Freeform 53"/>
            <p:cNvSpPr/>
            <p:nvPr/>
          </p:nvSpPr>
          <p:spPr>
            <a:xfrm>
              <a:off x="0" y="0"/>
              <a:ext cx="7704667" cy="1151462"/>
            </a:xfrm>
            <a:custGeom>
              <a:avLst/>
              <a:gdLst/>
              <a:ahLst/>
              <a:cxnLst/>
              <a:rect l="l" t="t" r="r" b="b"/>
              <a:pathLst>
                <a:path w="7704667" h="1151462">
                  <a:moveTo>
                    <a:pt x="0" y="0"/>
                  </a:moveTo>
                  <a:lnTo>
                    <a:pt x="7704667" y="0"/>
                  </a:lnTo>
                  <a:lnTo>
                    <a:pt x="7704667" y="1151462"/>
                  </a:lnTo>
                  <a:lnTo>
                    <a:pt x="0" y="1151462"/>
                  </a:lnTo>
                  <a:close/>
                </a:path>
              </a:pathLst>
            </a:custGeom>
            <a:blipFill>
              <a:blip r:embed="rId4">
                <a:alphaModFix amt="0"/>
              </a:blip>
              <a:stretch>
                <a:fillRect t="-80378" b="-80378"/>
              </a:stretch>
            </a:blipFill>
          </p:spPr>
          <p:txBody>
            <a:bodyPr/>
            <a:lstStyle/>
            <a:p>
              <a:endParaRPr lang="en-US"/>
            </a:p>
          </p:txBody>
        </p:sp>
        <p:sp>
          <p:nvSpPr>
            <p:cNvPr id="54" name="TextBox 54"/>
            <p:cNvSpPr txBox="1"/>
            <p:nvPr/>
          </p:nvSpPr>
          <p:spPr>
            <a:xfrm>
              <a:off x="0" y="-9525"/>
              <a:ext cx="7704671" cy="1160992"/>
            </a:xfrm>
            <a:prstGeom prst="rect">
              <a:avLst/>
            </a:prstGeom>
          </p:spPr>
          <p:txBody>
            <a:bodyPr lIns="0" tIns="0" rIns="0" bIns="0" rtlCol="0" anchor="ctr"/>
            <a:lstStyle/>
            <a:p>
              <a:pPr algn="l">
                <a:lnSpc>
                  <a:spcPts val="3480"/>
                </a:lnSpc>
              </a:pPr>
              <a:r>
                <a:rPr lang="en-US" sz="2900" b="1">
                  <a:solidFill>
                    <a:srgbClr val="101638"/>
                  </a:solidFill>
                  <a:latin typeface="DejaVu Sans Bold"/>
                  <a:ea typeface="DejaVu Sans Bold"/>
                  <a:cs typeface="DejaVu Sans Bold"/>
                  <a:sym typeface="DejaVu Sans Bold"/>
                </a:rPr>
                <a:t>Timeline &amp; Budget</a:t>
              </a:r>
            </a:p>
          </p:txBody>
        </p:sp>
      </p:grpSp>
      <p:grpSp>
        <p:nvGrpSpPr>
          <p:cNvPr id="55" name="Group 55"/>
          <p:cNvGrpSpPr/>
          <p:nvPr/>
        </p:nvGrpSpPr>
        <p:grpSpPr>
          <a:xfrm>
            <a:off x="9577073" y="5436870"/>
            <a:ext cx="7579357" cy="1318260"/>
            <a:chOff x="0" y="0"/>
            <a:chExt cx="10105809" cy="1757680"/>
          </a:xfrm>
        </p:grpSpPr>
        <p:sp>
          <p:nvSpPr>
            <p:cNvPr id="56" name="Freeform 56"/>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9B7CF"/>
              </a:solidFill>
              <a:prstDash val="solid"/>
              <a:miter/>
            </a:ln>
          </p:spPr>
          <p:txBody>
            <a:bodyPr/>
            <a:lstStyle/>
            <a:p>
              <a:endParaRPr lang="en-US"/>
            </a:p>
          </p:txBody>
        </p:sp>
      </p:grpSp>
      <p:grpSp>
        <p:nvGrpSpPr>
          <p:cNvPr id="57" name="Group 57"/>
          <p:cNvGrpSpPr/>
          <p:nvPr/>
        </p:nvGrpSpPr>
        <p:grpSpPr>
          <a:xfrm>
            <a:off x="9880597" y="5638800"/>
            <a:ext cx="952500" cy="888997"/>
            <a:chOff x="0" y="0"/>
            <a:chExt cx="1270000" cy="1185329"/>
          </a:xfrm>
        </p:grpSpPr>
        <p:sp>
          <p:nvSpPr>
            <p:cNvPr id="58" name="Freeform 58"/>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59" name="TextBox 59"/>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4C8B"/>
                  </a:solidFill>
                  <a:latin typeface="DejaVu Serif Bold"/>
                  <a:ea typeface="DejaVu Serif Bold"/>
                  <a:cs typeface="DejaVu Serif Bold"/>
                  <a:sym typeface="DejaVu Serif Bold"/>
                </a:rPr>
                <a:t>07</a:t>
              </a:r>
            </a:p>
          </p:txBody>
        </p:sp>
      </p:grpSp>
      <p:grpSp>
        <p:nvGrpSpPr>
          <p:cNvPr id="60" name="Group 60"/>
          <p:cNvGrpSpPr/>
          <p:nvPr/>
        </p:nvGrpSpPr>
        <p:grpSpPr>
          <a:xfrm>
            <a:off x="10985497" y="5664203"/>
            <a:ext cx="5778503" cy="863603"/>
            <a:chOff x="0" y="0"/>
            <a:chExt cx="7704671" cy="1151471"/>
          </a:xfrm>
        </p:grpSpPr>
        <p:sp>
          <p:nvSpPr>
            <p:cNvPr id="61" name="Freeform 61"/>
            <p:cNvSpPr/>
            <p:nvPr/>
          </p:nvSpPr>
          <p:spPr>
            <a:xfrm>
              <a:off x="0" y="0"/>
              <a:ext cx="7704667" cy="1151467"/>
            </a:xfrm>
            <a:custGeom>
              <a:avLst/>
              <a:gdLst/>
              <a:ahLst/>
              <a:cxnLst/>
              <a:rect l="l" t="t" r="r" b="b"/>
              <a:pathLst>
                <a:path w="7704667" h="1151467">
                  <a:moveTo>
                    <a:pt x="0" y="0"/>
                  </a:moveTo>
                  <a:lnTo>
                    <a:pt x="7704667" y="0"/>
                  </a:lnTo>
                  <a:lnTo>
                    <a:pt x="7704667" y="1151467"/>
                  </a:lnTo>
                  <a:lnTo>
                    <a:pt x="0" y="1151467"/>
                  </a:lnTo>
                  <a:close/>
                </a:path>
              </a:pathLst>
            </a:custGeom>
            <a:blipFill>
              <a:blip r:embed="rId4">
                <a:alphaModFix amt="0"/>
              </a:blip>
              <a:stretch>
                <a:fillRect t="-80377" b="-80378"/>
              </a:stretch>
            </a:blipFill>
          </p:spPr>
          <p:txBody>
            <a:bodyPr/>
            <a:lstStyle/>
            <a:p>
              <a:endParaRPr lang="en-US"/>
            </a:p>
          </p:txBody>
        </p:sp>
        <p:sp>
          <p:nvSpPr>
            <p:cNvPr id="62" name="TextBox 62"/>
            <p:cNvSpPr txBox="1"/>
            <p:nvPr/>
          </p:nvSpPr>
          <p:spPr>
            <a:xfrm>
              <a:off x="0" y="-9525"/>
              <a:ext cx="7704671" cy="1160996"/>
            </a:xfrm>
            <a:prstGeom prst="rect">
              <a:avLst/>
            </a:prstGeom>
          </p:spPr>
          <p:txBody>
            <a:bodyPr lIns="0" tIns="0" rIns="0" bIns="0" rtlCol="0" anchor="ctr"/>
            <a:lstStyle/>
            <a:p>
              <a:pPr algn="l">
                <a:lnSpc>
                  <a:spcPts val="2999"/>
                </a:lnSpc>
              </a:pPr>
              <a:r>
                <a:rPr lang="en-US" sz="2499" b="1">
                  <a:solidFill>
                    <a:srgbClr val="101638"/>
                  </a:solidFill>
                  <a:latin typeface="DejaVu Sans Bold"/>
                  <a:ea typeface="DejaVu Sans Bold"/>
                  <a:cs typeface="DejaVu Sans Bold"/>
                  <a:sym typeface="DejaVu Sans Bold"/>
                </a:rPr>
                <a:t>Key performance indicators</a:t>
              </a:r>
            </a:p>
          </p:txBody>
        </p:sp>
      </p:grpSp>
      <p:grpSp>
        <p:nvGrpSpPr>
          <p:cNvPr id="63" name="Group 63"/>
          <p:cNvGrpSpPr/>
          <p:nvPr/>
        </p:nvGrpSpPr>
        <p:grpSpPr>
          <a:xfrm>
            <a:off x="9577073" y="6986273"/>
            <a:ext cx="7579357" cy="1318260"/>
            <a:chOff x="0" y="0"/>
            <a:chExt cx="10105809" cy="1757680"/>
          </a:xfrm>
        </p:grpSpPr>
        <p:sp>
          <p:nvSpPr>
            <p:cNvPr id="64" name="Freeform 64"/>
            <p:cNvSpPr/>
            <p:nvPr/>
          </p:nvSpPr>
          <p:spPr>
            <a:xfrm>
              <a:off x="0" y="0"/>
              <a:ext cx="10105772" cy="1757680"/>
            </a:xfrm>
            <a:custGeom>
              <a:avLst/>
              <a:gdLst/>
              <a:ahLst/>
              <a:cxnLst/>
              <a:rect l="l" t="t" r="r" b="b"/>
              <a:pathLst>
                <a:path w="10105772" h="1757680">
                  <a:moveTo>
                    <a:pt x="0" y="275717"/>
                  </a:moveTo>
                  <a:cubicBezTo>
                    <a:pt x="0" y="123444"/>
                    <a:pt x="123444" y="0"/>
                    <a:pt x="275717" y="0"/>
                  </a:cubicBezTo>
                  <a:lnTo>
                    <a:pt x="9830054" y="0"/>
                  </a:lnTo>
                  <a:cubicBezTo>
                    <a:pt x="9982327" y="0"/>
                    <a:pt x="10105772" y="123444"/>
                    <a:pt x="10105772" y="275717"/>
                  </a:cubicBezTo>
                  <a:lnTo>
                    <a:pt x="10105772" y="1481963"/>
                  </a:lnTo>
                  <a:cubicBezTo>
                    <a:pt x="10105772" y="1634236"/>
                    <a:pt x="9982327" y="1757680"/>
                    <a:pt x="9830054" y="1757680"/>
                  </a:cubicBezTo>
                  <a:lnTo>
                    <a:pt x="275717" y="1757680"/>
                  </a:lnTo>
                  <a:cubicBezTo>
                    <a:pt x="123444" y="1757680"/>
                    <a:pt x="0" y="1634236"/>
                    <a:pt x="0" y="1481963"/>
                  </a:cubicBezTo>
                  <a:close/>
                </a:path>
              </a:pathLst>
            </a:custGeom>
            <a:solidFill>
              <a:srgbClr val="FFFCF9"/>
            </a:solidFill>
            <a:ln w="22860" cap="sq">
              <a:solidFill>
                <a:srgbClr val="FFD3AB"/>
              </a:solidFill>
              <a:prstDash val="solid"/>
              <a:miter/>
            </a:ln>
          </p:spPr>
          <p:txBody>
            <a:bodyPr/>
            <a:lstStyle/>
            <a:p>
              <a:endParaRPr lang="en-US"/>
            </a:p>
          </p:txBody>
        </p:sp>
      </p:grpSp>
      <p:grpSp>
        <p:nvGrpSpPr>
          <p:cNvPr id="65" name="Group 65"/>
          <p:cNvGrpSpPr/>
          <p:nvPr/>
        </p:nvGrpSpPr>
        <p:grpSpPr>
          <a:xfrm>
            <a:off x="9880597" y="7188203"/>
            <a:ext cx="952500" cy="888997"/>
            <a:chOff x="0" y="0"/>
            <a:chExt cx="1270000" cy="1185329"/>
          </a:xfrm>
        </p:grpSpPr>
        <p:sp>
          <p:nvSpPr>
            <p:cNvPr id="66" name="Freeform 66"/>
            <p:cNvSpPr/>
            <p:nvPr/>
          </p:nvSpPr>
          <p:spPr>
            <a:xfrm>
              <a:off x="0" y="0"/>
              <a:ext cx="1270000" cy="1185333"/>
            </a:xfrm>
            <a:custGeom>
              <a:avLst/>
              <a:gdLst/>
              <a:ahLst/>
              <a:cxnLst/>
              <a:rect l="l" t="t" r="r" b="b"/>
              <a:pathLst>
                <a:path w="1270000" h="1185333">
                  <a:moveTo>
                    <a:pt x="0" y="0"/>
                  </a:moveTo>
                  <a:lnTo>
                    <a:pt x="1270000" y="0"/>
                  </a:lnTo>
                  <a:lnTo>
                    <a:pt x="1270000" y="1185333"/>
                  </a:lnTo>
                  <a:lnTo>
                    <a:pt x="0" y="1185333"/>
                  </a:lnTo>
                  <a:close/>
                </a:path>
              </a:pathLst>
            </a:custGeom>
            <a:blipFill>
              <a:blip r:embed="rId4">
                <a:alphaModFix amt="0"/>
              </a:blip>
              <a:stretch>
                <a:fillRect l="-69749" r="-69749"/>
              </a:stretch>
            </a:blipFill>
          </p:spPr>
          <p:txBody>
            <a:bodyPr/>
            <a:lstStyle/>
            <a:p>
              <a:endParaRPr lang="en-US"/>
            </a:p>
          </p:txBody>
        </p:sp>
        <p:sp>
          <p:nvSpPr>
            <p:cNvPr id="67" name="TextBox 67"/>
            <p:cNvSpPr txBox="1"/>
            <p:nvPr/>
          </p:nvSpPr>
          <p:spPr>
            <a:xfrm>
              <a:off x="0" y="-19050"/>
              <a:ext cx="1270000" cy="1204379"/>
            </a:xfrm>
            <a:prstGeom prst="rect">
              <a:avLst/>
            </a:prstGeom>
          </p:spPr>
          <p:txBody>
            <a:bodyPr lIns="0" tIns="0" rIns="0" bIns="0" rtlCol="0" anchor="ctr"/>
            <a:lstStyle/>
            <a:p>
              <a:pPr algn="l">
                <a:lnSpc>
                  <a:spcPts val="4439"/>
                </a:lnSpc>
              </a:pPr>
              <a:r>
                <a:rPr lang="en-US" sz="3699" b="1">
                  <a:solidFill>
                    <a:srgbClr val="EF8635"/>
                  </a:solidFill>
                  <a:latin typeface="DejaVu Serif Bold"/>
                  <a:ea typeface="DejaVu Serif Bold"/>
                  <a:cs typeface="DejaVu Serif Bold"/>
                  <a:sym typeface="DejaVu Serif Bold"/>
                </a:rPr>
                <a:t>08</a:t>
              </a:r>
            </a:p>
          </p:txBody>
        </p:sp>
      </p:grpSp>
      <p:grpSp>
        <p:nvGrpSpPr>
          <p:cNvPr id="68" name="Group 68"/>
          <p:cNvGrpSpPr/>
          <p:nvPr/>
        </p:nvGrpSpPr>
        <p:grpSpPr>
          <a:xfrm>
            <a:off x="10985497" y="7213597"/>
            <a:ext cx="5778503" cy="863603"/>
            <a:chOff x="0" y="0"/>
            <a:chExt cx="7704671" cy="1151471"/>
          </a:xfrm>
        </p:grpSpPr>
        <p:sp>
          <p:nvSpPr>
            <p:cNvPr id="69" name="Freeform 69"/>
            <p:cNvSpPr/>
            <p:nvPr/>
          </p:nvSpPr>
          <p:spPr>
            <a:xfrm>
              <a:off x="0" y="0"/>
              <a:ext cx="7704667" cy="1151467"/>
            </a:xfrm>
            <a:custGeom>
              <a:avLst/>
              <a:gdLst/>
              <a:ahLst/>
              <a:cxnLst/>
              <a:rect l="l" t="t" r="r" b="b"/>
              <a:pathLst>
                <a:path w="7704667" h="1151467">
                  <a:moveTo>
                    <a:pt x="0" y="0"/>
                  </a:moveTo>
                  <a:lnTo>
                    <a:pt x="7704667" y="0"/>
                  </a:lnTo>
                  <a:lnTo>
                    <a:pt x="7704667" y="1151467"/>
                  </a:lnTo>
                  <a:lnTo>
                    <a:pt x="0" y="1151467"/>
                  </a:lnTo>
                  <a:close/>
                </a:path>
              </a:pathLst>
            </a:custGeom>
            <a:blipFill>
              <a:blip r:embed="rId4">
                <a:alphaModFix amt="0"/>
              </a:blip>
              <a:stretch>
                <a:fillRect t="-80377" b="-80378"/>
              </a:stretch>
            </a:blipFill>
          </p:spPr>
          <p:txBody>
            <a:bodyPr/>
            <a:lstStyle/>
            <a:p>
              <a:endParaRPr lang="en-US"/>
            </a:p>
          </p:txBody>
        </p:sp>
        <p:sp>
          <p:nvSpPr>
            <p:cNvPr id="70" name="TextBox 70"/>
            <p:cNvSpPr txBox="1"/>
            <p:nvPr/>
          </p:nvSpPr>
          <p:spPr>
            <a:xfrm>
              <a:off x="0" y="-9525"/>
              <a:ext cx="7704671" cy="1160996"/>
            </a:xfrm>
            <a:prstGeom prst="rect">
              <a:avLst/>
            </a:prstGeom>
          </p:spPr>
          <p:txBody>
            <a:bodyPr lIns="0" tIns="0" rIns="0" bIns="0" rtlCol="0" anchor="ctr"/>
            <a:lstStyle/>
            <a:p>
              <a:pPr algn="l">
                <a:lnSpc>
                  <a:spcPts val="3480"/>
                </a:lnSpc>
              </a:pPr>
              <a:r>
                <a:rPr lang="en-US" sz="2900" b="1">
                  <a:solidFill>
                    <a:srgbClr val="101638"/>
                  </a:solidFill>
                  <a:latin typeface="DejaVu Sans Bold"/>
                  <a:ea typeface="DejaVu Sans Bold"/>
                  <a:cs typeface="DejaVu Sans Bold"/>
                  <a:sym typeface="DejaVu Sans Bold"/>
                </a:rPr>
                <a:t>Conclusion</a:t>
              </a:r>
            </a:p>
          </p:txBody>
        </p:sp>
      </p:grpSp>
      <p:grpSp>
        <p:nvGrpSpPr>
          <p:cNvPr id="71" name="Group 71"/>
          <p:cNvGrpSpPr/>
          <p:nvPr/>
        </p:nvGrpSpPr>
        <p:grpSpPr>
          <a:xfrm>
            <a:off x="203861" y="8889023"/>
            <a:ext cx="1129639" cy="1128790"/>
            <a:chOff x="0" y="0"/>
            <a:chExt cx="297518" cy="297294"/>
          </a:xfrm>
        </p:grpSpPr>
        <p:sp>
          <p:nvSpPr>
            <p:cNvPr id="72" name="Freeform 72"/>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73" name="TextBox 73"/>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74" name="Group 74"/>
          <p:cNvGrpSpPr/>
          <p:nvPr/>
        </p:nvGrpSpPr>
        <p:grpSpPr>
          <a:xfrm>
            <a:off x="203861" y="8889023"/>
            <a:ext cx="2642214" cy="1141513"/>
            <a:chOff x="0" y="0"/>
            <a:chExt cx="3522952" cy="1522017"/>
          </a:xfrm>
        </p:grpSpPr>
        <p:grpSp>
          <p:nvGrpSpPr>
            <p:cNvPr id="75" name="Group 75"/>
            <p:cNvGrpSpPr/>
            <p:nvPr/>
          </p:nvGrpSpPr>
          <p:grpSpPr>
            <a:xfrm>
              <a:off x="0" y="0"/>
              <a:ext cx="1506186" cy="1505053"/>
              <a:chOff x="0" y="0"/>
              <a:chExt cx="297518" cy="297294"/>
            </a:xfrm>
          </p:grpSpPr>
          <p:sp>
            <p:nvSpPr>
              <p:cNvPr id="76" name="Freeform 76"/>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77" name="TextBox 77"/>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78" name="Group 78"/>
            <p:cNvGrpSpPr/>
            <p:nvPr/>
          </p:nvGrpSpPr>
          <p:grpSpPr>
            <a:xfrm>
              <a:off x="136281" y="892838"/>
              <a:ext cx="3386671" cy="629179"/>
              <a:chOff x="0" y="0"/>
              <a:chExt cx="3386671" cy="629179"/>
            </a:xfrm>
          </p:grpSpPr>
          <p:sp>
            <p:nvSpPr>
              <p:cNvPr id="79" name="Freeform 79"/>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4">
                  <a:alphaModFix amt="0"/>
                </a:blip>
                <a:stretch>
                  <a:fillRect t="-69894" b="-39870"/>
                </a:stretch>
              </a:blipFill>
            </p:spPr>
            <p:txBody>
              <a:bodyPr/>
              <a:lstStyle/>
              <a:p>
                <a:endParaRPr lang="en-US"/>
              </a:p>
            </p:txBody>
          </p:sp>
          <p:sp>
            <p:nvSpPr>
              <p:cNvPr id="80" name="TextBox 80"/>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Abby</a:t>
                </a: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TEAM 29</a:t>
              </a:r>
            </a:p>
          </p:txBody>
        </p:sp>
      </p:grpSp>
      <p:grpSp>
        <p:nvGrpSpPr>
          <p:cNvPr id="7" name="Group 7"/>
          <p:cNvGrpSpPr/>
          <p:nvPr/>
        </p:nvGrpSpPr>
        <p:grpSpPr>
          <a:xfrm>
            <a:off x="888997" y="2730503"/>
            <a:ext cx="3098797" cy="4381500"/>
            <a:chOff x="0" y="0"/>
            <a:chExt cx="4131729" cy="5842000"/>
          </a:xfrm>
        </p:grpSpPr>
        <p:sp>
          <p:nvSpPr>
            <p:cNvPr id="8" name="Freeform 8"/>
            <p:cNvSpPr/>
            <p:nvPr/>
          </p:nvSpPr>
          <p:spPr>
            <a:xfrm>
              <a:off x="0" y="0"/>
              <a:ext cx="4131691" cy="5842000"/>
            </a:xfrm>
            <a:custGeom>
              <a:avLst/>
              <a:gdLst/>
              <a:ahLst/>
              <a:cxnLst/>
              <a:rect l="l" t="t" r="r" b="b"/>
              <a:pathLst>
                <a:path w="4131691" h="5842000">
                  <a:moveTo>
                    <a:pt x="0" y="0"/>
                  </a:moveTo>
                  <a:lnTo>
                    <a:pt x="4131691" y="0"/>
                  </a:lnTo>
                  <a:lnTo>
                    <a:pt x="4131691" y="5842000"/>
                  </a:lnTo>
                  <a:lnTo>
                    <a:pt x="0" y="5842000"/>
                  </a:lnTo>
                  <a:lnTo>
                    <a:pt x="0" y="0"/>
                  </a:lnTo>
                  <a:close/>
                </a:path>
              </a:pathLst>
            </a:custGeom>
            <a:blipFill>
              <a:blip r:embed="rId4"/>
              <a:stretch>
                <a:fillRect l="-13300" r="-13301"/>
              </a:stretch>
            </a:blipFill>
          </p:spPr>
          <p:txBody>
            <a:bodyPr/>
            <a:lstStyle/>
            <a:p>
              <a:endParaRPr lang="en-US"/>
            </a:p>
          </p:txBody>
        </p:sp>
      </p:grpSp>
      <p:grpSp>
        <p:nvGrpSpPr>
          <p:cNvPr id="9" name="Group 9"/>
          <p:cNvGrpSpPr/>
          <p:nvPr/>
        </p:nvGrpSpPr>
        <p:grpSpPr>
          <a:xfrm>
            <a:off x="888997" y="7340603"/>
            <a:ext cx="3098797" cy="685800"/>
            <a:chOff x="0" y="0"/>
            <a:chExt cx="4131729" cy="914400"/>
          </a:xfrm>
        </p:grpSpPr>
        <p:sp>
          <p:nvSpPr>
            <p:cNvPr id="10" name="Freeform 10"/>
            <p:cNvSpPr/>
            <p:nvPr/>
          </p:nvSpPr>
          <p:spPr>
            <a:xfrm>
              <a:off x="0" y="0"/>
              <a:ext cx="4131733" cy="914400"/>
            </a:xfrm>
            <a:custGeom>
              <a:avLst/>
              <a:gdLst/>
              <a:ahLst/>
              <a:cxnLst/>
              <a:rect l="l" t="t" r="r" b="b"/>
              <a:pathLst>
                <a:path w="4131733" h="914400">
                  <a:moveTo>
                    <a:pt x="0" y="0"/>
                  </a:moveTo>
                  <a:lnTo>
                    <a:pt x="4131733" y="0"/>
                  </a:lnTo>
                  <a:lnTo>
                    <a:pt x="4131733" y="914400"/>
                  </a:lnTo>
                  <a:lnTo>
                    <a:pt x="0" y="914400"/>
                  </a:lnTo>
                  <a:close/>
                </a:path>
              </a:pathLst>
            </a:custGeom>
            <a:blipFill>
              <a:blip r:embed="rId3">
                <a:alphaModFix amt="0"/>
              </a:blip>
              <a:stretch>
                <a:fillRect t="-38043" b="-38043"/>
              </a:stretch>
            </a:blipFill>
          </p:spPr>
          <p:txBody>
            <a:bodyPr/>
            <a:lstStyle/>
            <a:p>
              <a:endParaRPr lang="en-US"/>
            </a:p>
          </p:txBody>
        </p:sp>
        <p:sp>
          <p:nvSpPr>
            <p:cNvPr id="11" name="TextBox 11"/>
            <p:cNvSpPr txBox="1"/>
            <p:nvPr/>
          </p:nvSpPr>
          <p:spPr>
            <a:xfrm>
              <a:off x="0" y="-9525"/>
              <a:ext cx="4131729" cy="923925"/>
            </a:xfrm>
            <a:prstGeom prst="rect">
              <a:avLst/>
            </a:prstGeom>
          </p:spPr>
          <p:txBody>
            <a:bodyPr lIns="0" tIns="0" rIns="0" bIns="0" rtlCol="0" anchor="ctr"/>
            <a:lstStyle/>
            <a:p>
              <a:pPr algn="ctr">
                <a:lnSpc>
                  <a:spcPts val="2639"/>
                </a:lnSpc>
              </a:pPr>
              <a:r>
                <a:rPr lang="en-US" sz="2199" b="1">
                  <a:solidFill>
                    <a:srgbClr val="101638"/>
                  </a:solidFill>
                  <a:latin typeface="DejaVu Sans Bold"/>
                  <a:ea typeface="DejaVu Sans Bold"/>
                  <a:cs typeface="DejaVu Sans Bold"/>
                  <a:sym typeface="DejaVu Sans Bold"/>
                </a:rPr>
                <a:t>Ramzi Charani</a:t>
              </a:r>
            </a:p>
          </p:txBody>
        </p:sp>
      </p:grpSp>
      <p:grpSp>
        <p:nvGrpSpPr>
          <p:cNvPr id="12" name="Group 12"/>
          <p:cNvGrpSpPr/>
          <p:nvPr/>
        </p:nvGrpSpPr>
        <p:grpSpPr>
          <a:xfrm>
            <a:off x="4241797" y="2730503"/>
            <a:ext cx="3098797" cy="4381500"/>
            <a:chOff x="0" y="0"/>
            <a:chExt cx="4131729" cy="5842000"/>
          </a:xfrm>
        </p:grpSpPr>
        <p:sp>
          <p:nvSpPr>
            <p:cNvPr id="13" name="Freeform 13"/>
            <p:cNvSpPr/>
            <p:nvPr/>
          </p:nvSpPr>
          <p:spPr>
            <a:xfrm>
              <a:off x="0" y="0"/>
              <a:ext cx="4131691" cy="5842000"/>
            </a:xfrm>
            <a:custGeom>
              <a:avLst/>
              <a:gdLst/>
              <a:ahLst/>
              <a:cxnLst/>
              <a:rect l="l" t="t" r="r" b="b"/>
              <a:pathLst>
                <a:path w="4131691" h="5842000">
                  <a:moveTo>
                    <a:pt x="0" y="0"/>
                  </a:moveTo>
                  <a:lnTo>
                    <a:pt x="4131691" y="0"/>
                  </a:lnTo>
                  <a:lnTo>
                    <a:pt x="4131691" y="5842000"/>
                  </a:lnTo>
                  <a:lnTo>
                    <a:pt x="0" y="5842000"/>
                  </a:lnTo>
                  <a:lnTo>
                    <a:pt x="0" y="0"/>
                  </a:lnTo>
                  <a:close/>
                </a:path>
              </a:pathLst>
            </a:custGeom>
            <a:blipFill>
              <a:blip r:embed="rId5"/>
              <a:stretch>
                <a:fillRect l="-15206" r="-15207"/>
              </a:stretch>
            </a:blipFill>
          </p:spPr>
          <p:txBody>
            <a:bodyPr/>
            <a:lstStyle/>
            <a:p>
              <a:endParaRPr lang="en-US"/>
            </a:p>
          </p:txBody>
        </p:sp>
      </p:grpSp>
      <p:grpSp>
        <p:nvGrpSpPr>
          <p:cNvPr id="14" name="Group 14"/>
          <p:cNvGrpSpPr/>
          <p:nvPr/>
        </p:nvGrpSpPr>
        <p:grpSpPr>
          <a:xfrm>
            <a:off x="4241797" y="7340603"/>
            <a:ext cx="3098797" cy="685800"/>
            <a:chOff x="0" y="0"/>
            <a:chExt cx="4131729" cy="914400"/>
          </a:xfrm>
        </p:grpSpPr>
        <p:sp>
          <p:nvSpPr>
            <p:cNvPr id="15" name="Freeform 15"/>
            <p:cNvSpPr/>
            <p:nvPr/>
          </p:nvSpPr>
          <p:spPr>
            <a:xfrm>
              <a:off x="0" y="0"/>
              <a:ext cx="4131733" cy="914400"/>
            </a:xfrm>
            <a:custGeom>
              <a:avLst/>
              <a:gdLst/>
              <a:ahLst/>
              <a:cxnLst/>
              <a:rect l="l" t="t" r="r" b="b"/>
              <a:pathLst>
                <a:path w="4131733" h="914400">
                  <a:moveTo>
                    <a:pt x="0" y="0"/>
                  </a:moveTo>
                  <a:lnTo>
                    <a:pt x="4131733" y="0"/>
                  </a:lnTo>
                  <a:lnTo>
                    <a:pt x="4131733" y="914400"/>
                  </a:lnTo>
                  <a:lnTo>
                    <a:pt x="0" y="914400"/>
                  </a:lnTo>
                  <a:close/>
                </a:path>
              </a:pathLst>
            </a:custGeom>
            <a:blipFill>
              <a:blip r:embed="rId3">
                <a:alphaModFix amt="0"/>
              </a:blip>
              <a:stretch>
                <a:fillRect t="-38043" b="-38043"/>
              </a:stretch>
            </a:blipFill>
          </p:spPr>
          <p:txBody>
            <a:bodyPr/>
            <a:lstStyle/>
            <a:p>
              <a:endParaRPr lang="en-US"/>
            </a:p>
          </p:txBody>
        </p:sp>
        <p:sp>
          <p:nvSpPr>
            <p:cNvPr id="16" name="TextBox 16"/>
            <p:cNvSpPr txBox="1"/>
            <p:nvPr/>
          </p:nvSpPr>
          <p:spPr>
            <a:xfrm>
              <a:off x="0" y="-9525"/>
              <a:ext cx="4131729" cy="923925"/>
            </a:xfrm>
            <a:prstGeom prst="rect">
              <a:avLst/>
            </a:prstGeom>
          </p:spPr>
          <p:txBody>
            <a:bodyPr lIns="0" tIns="0" rIns="0" bIns="0" rtlCol="0" anchor="ctr"/>
            <a:lstStyle/>
            <a:p>
              <a:pPr algn="ctr">
                <a:lnSpc>
                  <a:spcPts val="2639"/>
                </a:lnSpc>
              </a:pPr>
              <a:r>
                <a:rPr lang="en-US" sz="2199" b="1">
                  <a:solidFill>
                    <a:srgbClr val="101638"/>
                  </a:solidFill>
                  <a:latin typeface="DejaVu Sans Bold"/>
                  <a:ea typeface="DejaVu Sans Bold"/>
                  <a:cs typeface="DejaVu Sans Bold"/>
                  <a:sym typeface="DejaVu Sans Bold"/>
                </a:rPr>
                <a:t>Lacey Klueber</a:t>
              </a:r>
            </a:p>
          </p:txBody>
        </p:sp>
      </p:grpSp>
      <p:grpSp>
        <p:nvGrpSpPr>
          <p:cNvPr id="17" name="Group 17"/>
          <p:cNvGrpSpPr/>
          <p:nvPr/>
        </p:nvGrpSpPr>
        <p:grpSpPr>
          <a:xfrm>
            <a:off x="7594597" y="2730503"/>
            <a:ext cx="3098797" cy="4381500"/>
            <a:chOff x="0" y="0"/>
            <a:chExt cx="4131729" cy="5842000"/>
          </a:xfrm>
        </p:grpSpPr>
        <p:sp>
          <p:nvSpPr>
            <p:cNvPr id="18" name="Freeform 18"/>
            <p:cNvSpPr/>
            <p:nvPr/>
          </p:nvSpPr>
          <p:spPr>
            <a:xfrm>
              <a:off x="0" y="0"/>
              <a:ext cx="4131691" cy="5842000"/>
            </a:xfrm>
            <a:custGeom>
              <a:avLst/>
              <a:gdLst/>
              <a:ahLst/>
              <a:cxnLst/>
              <a:rect l="l" t="t" r="r" b="b"/>
              <a:pathLst>
                <a:path w="4131691" h="5842000">
                  <a:moveTo>
                    <a:pt x="0" y="0"/>
                  </a:moveTo>
                  <a:lnTo>
                    <a:pt x="4131691" y="0"/>
                  </a:lnTo>
                  <a:lnTo>
                    <a:pt x="4131691" y="5842000"/>
                  </a:lnTo>
                  <a:lnTo>
                    <a:pt x="0" y="5842000"/>
                  </a:lnTo>
                  <a:lnTo>
                    <a:pt x="0" y="0"/>
                  </a:lnTo>
                  <a:close/>
                </a:path>
              </a:pathLst>
            </a:custGeom>
            <a:blipFill>
              <a:blip r:embed="rId6"/>
              <a:stretch>
                <a:fillRect l="-15402" r="-15404"/>
              </a:stretch>
            </a:blipFill>
          </p:spPr>
          <p:txBody>
            <a:bodyPr/>
            <a:lstStyle/>
            <a:p>
              <a:endParaRPr lang="en-US"/>
            </a:p>
          </p:txBody>
        </p:sp>
      </p:grpSp>
      <p:grpSp>
        <p:nvGrpSpPr>
          <p:cNvPr id="19" name="Group 19"/>
          <p:cNvGrpSpPr/>
          <p:nvPr/>
        </p:nvGrpSpPr>
        <p:grpSpPr>
          <a:xfrm>
            <a:off x="7594597" y="7340603"/>
            <a:ext cx="3098797" cy="685800"/>
            <a:chOff x="0" y="0"/>
            <a:chExt cx="4131729" cy="914400"/>
          </a:xfrm>
        </p:grpSpPr>
        <p:sp>
          <p:nvSpPr>
            <p:cNvPr id="20" name="Freeform 20"/>
            <p:cNvSpPr/>
            <p:nvPr/>
          </p:nvSpPr>
          <p:spPr>
            <a:xfrm>
              <a:off x="0" y="0"/>
              <a:ext cx="4131733" cy="914400"/>
            </a:xfrm>
            <a:custGeom>
              <a:avLst/>
              <a:gdLst/>
              <a:ahLst/>
              <a:cxnLst/>
              <a:rect l="l" t="t" r="r" b="b"/>
              <a:pathLst>
                <a:path w="4131733" h="914400">
                  <a:moveTo>
                    <a:pt x="0" y="0"/>
                  </a:moveTo>
                  <a:lnTo>
                    <a:pt x="4131733" y="0"/>
                  </a:lnTo>
                  <a:lnTo>
                    <a:pt x="4131733" y="914400"/>
                  </a:lnTo>
                  <a:lnTo>
                    <a:pt x="0" y="914400"/>
                  </a:lnTo>
                  <a:close/>
                </a:path>
              </a:pathLst>
            </a:custGeom>
            <a:blipFill>
              <a:blip r:embed="rId3">
                <a:alphaModFix amt="0"/>
              </a:blip>
              <a:stretch>
                <a:fillRect t="-38043" b="-38043"/>
              </a:stretch>
            </a:blipFill>
          </p:spPr>
          <p:txBody>
            <a:bodyPr/>
            <a:lstStyle/>
            <a:p>
              <a:endParaRPr lang="en-US"/>
            </a:p>
          </p:txBody>
        </p:sp>
        <p:sp>
          <p:nvSpPr>
            <p:cNvPr id="21" name="TextBox 21"/>
            <p:cNvSpPr txBox="1"/>
            <p:nvPr/>
          </p:nvSpPr>
          <p:spPr>
            <a:xfrm>
              <a:off x="0" y="-9525"/>
              <a:ext cx="4131729" cy="923925"/>
            </a:xfrm>
            <a:prstGeom prst="rect">
              <a:avLst/>
            </a:prstGeom>
          </p:spPr>
          <p:txBody>
            <a:bodyPr lIns="0" tIns="0" rIns="0" bIns="0" rtlCol="0" anchor="ctr"/>
            <a:lstStyle/>
            <a:p>
              <a:pPr algn="ctr">
                <a:lnSpc>
                  <a:spcPts val="2639"/>
                </a:lnSpc>
              </a:pPr>
              <a:r>
                <a:rPr lang="en-US" sz="2199" b="1">
                  <a:solidFill>
                    <a:srgbClr val="101638"/>
                  </a:solidFill>
                  <a:latin typeface="DejaVu Sans Bold"/>
                  <a:ea typeface="DejaVu Sans Bold"/>
                  <a:cs typeface="DejaVu Sans Bold"/>
                  <a:sym typeface="DejaVu Sans Bold"/>
                </a:rPr>
                <a:t>Shelby Dahms</a:t>
              </a:r>
            </a:p>
          </p:txBody>
        </p:sp>
      </p:grpSp>
      <p:grpSp>
        <p:nvGrpSpPr>
          <p:cNvPr id="22" name="Group 22"/>
          <p:cNvGrpSpPr/>
          <p:nvPr/>
        </p:nvGrpSpPr>
        <p:grpSpPr>
          <a:xfrm>
            <a:off x="10947397" y="2730503"/>
            <a:ext cx="3098797" cy="4381500"/>
            <a:chOff x="0" y="0"/>
            <a:chExt cx="4131729" cy="5842000"/>
          </a:xfrm>
        </p:grpSpPr>
        <p:sp>
          <p:nvSpPr>
            <p:cNvPr id="23" name="Freeform 23"/>
            <p:cNvSpPr/>
            <p:nvPr/>
          </p:nvSpPr>
          <p:spPr>
            <a:xfrm>
              <a:off x="0" y="0"/>
              <a:ext cx="4131691" cy="5842000"/>
            </a:xfrm>
            <a:custGeom>
              <a:avLst/>
              <a:gdLst/>
              <a:ahLst/>
              <a:cxnLst/>
              <a:rect l="l" t="t" r="r" b="b"/>
              <a:pathLst>
                <a:path w="4131691" h="5842000">
                  <a:moveTo>
                    <a:pt x="0" y="0"/>
                  </a:moveTo>
                  <a:lnTo>
                    <a:pt x="4131691" y="0"/>
                  </a:lnTo>
                  <a:lnTo>
                    <a:pt x="4131691" y="5842000"/>
                  </a:lnTo>
                  <a:lnTo>
                    <a:pt x="0" y="5842000"/>
                  </a:lnTo>
                  <a:lnTo>
                    <a:pt x="0" y="0"/>
                  </a:lnTo>
                  <a:close/>
                </a:path>
              </a:pathLst>
            </a:custGeom>
            <a:blipFill>
              <a:blip r:embed="rId7"/>
              <a:stretch>
                <a:fillRect l="-16417" r="-16418"/>
              </a:stretch>
            </a:blipFill>
          </p:spPr>
          <p:txBody>
            <a:bodyPr/>
            <a:lstStyle/>
            <a:p>
              <a:endParaRPr lang="en-US"/>
            </a:p>
          </p:txBody>
        </p:sp>
      </p:grpSp>
      <p:grpSp>
        <p:nvGrpSpPr>
          <p:cNvPr id="24" name="Group 24"/>
          <p:cNvGrpSpPr/>
          <p:nvPr/>
        </p:nvGrpSpPr>
        <p:grpSpPr>
          <a:xfrm>
            <a:off x="10947397" y="7340603"/>
            <a:ext cx="3098797" cy="685800"/>
            <a:chOff x="0" y="0"/>
            <a:chExt cx="4131729" cy="914400"/>
          </a:xfrm>
        </p:grpSpPr>
        <p:sp>
          <p:nvSpPr>
            <p:cNvPr id="25" name="Freeform 25"/>
            <p:cNvSpPr/>
            <p:nvPr/>
          </p:nvSpPr>
          <p:spPr>
            <a:xfrm>
              <a:off x="0" y="0"/>
              <a:ext cx="4131733" cy="914400"/>
            </a:xfrm>
            <a:custGeom>
              <a:avLst/>
              <a:gdLst/>
              <a:ahLst/>
              <a:cxnLst/>
              <a:rect l="l" t="t" r="r" b="b"/>
              <a:pathLst>
                <a:path w="4131733" h="914400">
                  <a:moveTo>
                    <a:pt x="0" y="0"/>
                  </a:moveTo>
                  <a:lnTo>
                    <a:pt x="4131733" y="0"/>
                  </a:lnTo>
                  <a:lnTo>
                    <a:pt x="4131733" y="914400"/>
                  </a:lnTo>
                  <a:lnTo>
                    <a:pt x="0" y="914400"/>
                  </a:lnTo>
                  <a:close/>
                </a:path>
              </a:pathLst>
            </a:custGeom>
            <a:blipFill>
              <a:blip r:embed="rId3">
                <a:alphaModFix amt="0"/>
              </a:blip>
              <a:stretch>
                <a:fillRect t="-38043" b="-38043"/>
              </a:stretch>
            </a:blipFill>
          </p:spPr>
          <p:txBody>
            <a:bodyPr/>
            <a:lstStyle/>
            <a:p>
              <a:endParaRPr lang="en-US"/>
            </a:p>
          </p:txBody>
        </p:sp>
        <p:sp>
          <p:nvSpPr>
            <p:cNvPr id="26" name="TextBox 26"/>
            <p:cNvSpPr txBox="1"/>
            <p:nvPr/>
          </p:nvSpPr>
          <p:spPr>
            <a:xfrm>
              <a:off x="0" y="-9525"/>
              <a:ext cx="4131729" cy="923925"/>
            </a:xfrm>
            <a:prstGeom prst="rect">
              <a:avLst/>
            </a:prstGeom>
          </p:spPr>
          <p:txBody>
            <a:bodyPr lIns="0" tIns="0" rIns="0" bIns="0" rtlCol="0" anchor="ctr"/>
            <a:lstStyle/>
            <a:p>
              <a:pPr algn="ctr">
                <a:lnSpc>
                  <a:spcPts val="2639"/>
                </a:lnSpc>
              </a:pPr>
              <a:r>
                <a:rPr lang="en-US" sz="2199" b="1">
                  <a:solidFill>
                    <a:srgbClr val="101638"/>
                  </a:solidFill>
                  <a:latin typeface="DejaVu Sans Bold"/>
                  <a:ea typeface="DejaVu Sans Bold"/>
                  <a:cs typeface="DejaVu Sans Bold"/>
                  <a:sym typeface="DejaVu Sans Bold"/>
                </a:rPr>
                <a:t>Abigail Reinders</a:t>
              </a:r>
            </a:p>
          </p:txBody>
        </p:sp>
      </p:grpSp>
      <p:grpSp>
        <p:nvGrpSpPr>
          <p:cNvPr id="27" name="Group 27"/>
          <p:cNvGrpSpPr/>
          <p:nvPr/>
        </p:nvGrpSpPr>
        <p:grpSpPr>
          <a:xfrm>
            <a:off x="14300197" y="2730503"/>
            <a:ext cx="3098797" cy="4381500"/>
            <a:chOff x="0" y="0"/>
            <a:chExt cx="4131729" cy="5842000"/>
          </a:xfrm>
        </p:grpSpPr>
        <p:sp>
          <p:nvSpPr>
            <p:cNvPr id="28" name="Freeform 28"/>
            <p:cNvSpPr/>
            <p:nvPr/>
          </p:nvSpPr>
          <p:spPr>
            <a:xfrm>
              <a:off x="0" y="0"/>
              <a:ext cx="4131691" cy="5842000"/>
            </a:xfrm>
            <a:custGeom>
              <a:avLst/>
              <a:gdLst/>
              <a:ahLst/>
              <a:cxnLst/>
              <a:rect l="l" t="t" r="r" b="b"/>
              <a:pathLst>
                <a:path w="4131691" h="5842000">
                  <a:moveTo>
                    <a:pt x="0" y="0"/>
                  </a:moveTo>
                  <a:lnTo>
                    <a:pt x="4131691" y="0"/>
                  </a:lnTo>
                  <a:lnTo>
                    <a:pt x="4131691" y="5842000"/>
                  </a:lnTo>
                  <a:lnTo>
                    <a:pt x="0" y="5842000"/>
                  </a:lnTo>
                  <a:lnTo>
                    <a:pt x="0" y="0"/>
                  </a:lnTo>
                  <a:close/>
                </a:path>
              </a:pathLst>
            </a:custGeom>
            <a:blipFill>
              <a:blip r:embed="rId8"/>
              <a:stretch>
                <a:fillRect l="-11475" r="-11476"/>
              </a:stretch>
            </a:blipFill>
          </p:spPr>
          <p:txBody>
            <a:bodyPr/>
            <a:lstStyle/>
            <a:p>
              <a:endParaRPr lang="en-US"/>
            </a:p>
          </p:txBody>
        </p:sp>
      </p:grpSp>
      <p:grpSp>
        <p:nvGrpSpPr>
          <p:cNvPr id="29" name="Group 29"/>
          <p:cNvGrpSpPr/>
          <p:nvPr/>
        </p:nvGrpSpPr>
        <p:grpSpPr>
          <a:xfrm>
            <a:off x="14300197" y="7340603"/>
            <a:ext cx="3098797" cy="685800"/>
            <a:chOff x="0" y="0"/>
            <a:chExt cx="4131729" cy="914400"/>
          </a:xfrm>
        </p:grpSpPr>
        <p:sp>
          <p:nvSpPr>
            <p:cNvPr id="30" name="Freeform 30"/>
            <p:cNvSpPr/>
            <p:nvPr/>
          </p:nvSpPr>
          <p:spPr>
            <a:xfrm>
              <a:off x="0" y="0"/>
              <a:ext cx="4131733" cy="914400"/>
            </a:xfrm>
            <a:custGeom>
              <a:avLst/>
              <a:gdLst/>
              <a:ahLst/>
              <a:cxnLst/>
              <a:rect l="l" t="t" r="r" b="b"/>
              <a:pathLst>
                <a:path w="4131733" h="914400">
                  <a:moveTo>
                    <a:pt x="0" y="0"/>
                  </a:moveTo>
                  <a:lnTo>
                    <a:pt x="4131733" y="0"/>
                  </a:lnTo>
                  <a:lnTo>
                    <a:pt x="4131733" y="914400"/>
                  </a:lnTo>
                  <a:lnTo>
                    <a:pt x="0" y="914400"/>
                  </a:lnTo>
                  <a:close/>
                </a:path>
              </a:pathLst>
            </a:custGeom>
            <a:blipFill>
              <a:blip r:embed="rId3">
                <a:alphaModFix amt="0"/>
              </a:blip>
              <a:stretch>
                <a:fillRect t="-38043" b="-38043"/>
              </a:stretch>
            </a:blipFill>
          </p:spPr>
          <p:txBody>
            <a:bodyPr/>
            <a:lstStyle/>
            <a:p>
              <a:endParaRPr lang="en-US"/>
            </a:p>
          </p:txBody>
        </p:sp>
        <p:sp>
          <p:nvSpPr>
            <p:cNvPr id="31" name="TextBox 31"/>
            <p:cNvSpPr txBox="1"/>
            <p:nvPr/>
          </p:nvSpPr>
          <p:spPr>
            <a:xfrm>
              <a:off x="0" y="-9525"/>
              <a:ext cx="4131729" cy="923925"/>
            </a:xfrm>
            <a:prstGeom prst="rect">
              <a:avLst/>
            </a:prstGeom>
          </p:spPr>
          <p:txBody>
            <a:bodyPr lIns="0" tIns="0" rIns="0" bIns="0" rtlCol="0" anchor="ctr"/>
            <a:lstStyle/>
            <a:p>
              <a:pPr algn="ctr">
                <a:lnSpc>
                  <a:spcPts val="2639"/>
                </a:lnSpc>
              </a:pPr>
              <a:r>
                <a:rPr lang="en-US" sz="2199" b="1">
                  <a:solidFill>
                    <a:srgbClr val="101638"/>
                  </a:solidFill>
                  <a:latin typeface="DejaVu Sans Bold"/>
                  <a:ea typeface="DejaVu Sans Bold"/>
                  <a:cs typeface="DejaVu Sans Bold"/>
                  <a:sym typeface="DejaVu Sans Bold"/>
                </a:rPr>
                <a:t>Jay Schlosser</a:t>
              </a:r>
            </a:p>
          </p:txBody>
        </p:sp>
      </p:grpSp>
      <p:grpSp>
        <p:nvGrpSpPr>
          <p:cNvPr id="32" name="Group 32"/>
          <p:cNvGrpSpPr/>
          <p:nvPr/>
        </p:nvGrpSpPr>
        <p:grpSpPr>
          <a:xfrm>
            <a:off x="203861" y="8889023"/>
            <a:ext cx="1129639" cy="1128790"/>
            <a:chOff x="0" y="0"/>
            <a:chExt cx="297518" cy="297294"/>
          </a:xfrm>
        </p:grpSpPr>
        <p:sp>
          <p:nvSpPr>
            <p:cNvPr id="33" name="Freeform 33"/>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34" name="TextBox 34"/>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COMMUNICATION CHALLENGE</a:t>
              </a:r>
            </a:p>
          </p:txBody>
        </p:sp>
      </p:grpSp>
      <p:grpSp>
        <p:nvGrpSpPr>
          <p:cNvPr id="7" name="Group 7"/>
          <p:cNvGrpSpPr/>
          <p:nvPr/>
        </p:nvGrpSpPr>
        <p:grpSpPr>
          <a:xfrm>
            <a:off x="4064003" y="1696270"/>
            <a:ext cx="10699082" cy="2711817"/>
            <a:chOff x="0" y="0"/>
            <a:chExt cx="18826480" cy="4771809"/>
          </a:xfrm>
        </p:grpSpPr>
        <p:sp>
          <p:nvSpPr>
            <p:cNvPr id="8" name="Freeform 8"/>
            <p:cNvSpPr/>
            <p:nvPr/>
          </p:nvSpPr>
          <p:spPr>
            <a:xfrm>
              <a:off x="0" y="0"/>
              <a:ext cx="18826480" cy="4771771"/>
            </a:xfrm>
            <a:custGeom>
              <a:avLst/>
              <a:gdLst/>
              <a:ahLst/>
              <a:cxnLst/>
              <a:rect l="l" t="t" r="r" b="b"/>
              <a:pathLst>
                <a:path w="18826480" h="4771771">
                  <a:moveTo>
                    <a:pt x="0" y="272669"/>
                  </a:moveTo>
                  <a:cubicBezTo>
                    <a:pt x="0" y="122047"/>
                    <a:pt x="122047" y="0"/>
                    <a:pt x="272669" y="0"/>
                  </a:cubicBezTo>
                  <a:lnTo>
                    <a:pt x="18553812" y="0"/>
                  </a:lnTo>
                  <a:cubicBezTo>
                    <a:pt x="18704433" y="0"/>
                    <a:pt x="18826480" y="122047"/>
                    <a:pt x="18826480" y="272669"/>
                  </a:cubicBezTo>
                  <a:lnTo>
                    <a:pt x="18826480" y="4499102"/>
                  </a:lnTo>
                  <a:cubicBezTo>
                    <a:pt x="18826480" y="4649724"/>
                    <a:pt x="18704433" y="4771771"/>
                    <a:pt x="18553812" y="4771771"/>
                  </a:cubicBezTo>
                  <a:lnTo>
                    <a:pt x="272669" y="4771771"/>
                  </a:lnTo>
                  <a:cubicBezTo>
                    <a:pt x="122047" y="4771771"/>
                    <a:pt x="0" y="4649724"/>
                    <a:pt x="0" y="4499102"/>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4357503" y="2014500"/>
            <a:ext cx="10112082" cy="2075359"/>
            <a:chOff x="0" y="0"/>
            <a:chExt cx="16594671" cy="3405817"/>
          </a:xfrm>
        </p:grpSpPr>
        <p:sp>
          <p:nvSpPr>
            <p:cNvPr id="10" name="Freeform 10"/>
            <p:cNvSpPr/>
            <p:nvPr/>
          </p:nvSpPr>
          <p:spPr>
            <a:xfrm>
              <a:off x="0" y="0"/>
              <a:ext cx="16594666" cy="3405817"/>
            </a:xfrm>
            <a:custGeom>
              <a:avLst/>
              <a:gdLst/>
              <a:ahLst/>
              <a:cxnLst/>
              <a:rect l="l" t="t" r="r" b="b"/>
              <a:pathLst>
                <a:path w="16594666" h="3405817">
                  <a:moveTo>
                    <a:pt x="0" y="0"/>
                  </a:moveTo>
                  <a:lnTo>
                    <a:pt x="16594666" y="0"/>
                  </a:lnTo>
                  <a:lnTo>
                    <a:pt x="16594666" y="3405817"/>
                  </a:lnTo>
                  <a:lnTo>
                    <a:pt x="0" y="3405817"/>
                  </a:lnTo>
                  <a:close/>
                </a:path>
              </a:pathLst>
            </a:custGeom>
            <a:blipFill>
              <a:blip r:embed="rId3">
                <a:alphaModFix amt="0"/>
              </a:blip>
              <a:stretch>
                <a:fillRect t="-65108" b="-24771"/>
              </a:stretch>
            </a:blipFill>
          </p:spPr>
          <p:txBody>
            <a:bodyPr/>
            <a:lstStyle/>
            <a:p>
              <a:endParaRPr lang="en-US"/>
            </a:p>
          </p:txBody>
        </p:sp>
        <p:sp>
          <p:nvSpPr>
            <p:cNvPr id="11" name="TextBox 11"/>
            <p:cNvSpPr txBox="1"/>
            <p:nvPr/>
          </p:nvSpPr>
          <p:spPr>
            <a:xfrm>
              <a:off x="0" y="-9525"/>
              <a:ext cx="16594671" cy="3415342"/>
            </a:xfrm>
            <a:prstGeom prst="rect">
              <a:avLst/>
            </a:prstGeom>
          </p:spPr>
          <p:txBody>
            <a:bodyPr lIns="0" tIns="0" rIns="0" bIns="0" rtlCol="0" anchor="ctr"/>
            <a:lstStyle/>
            <a:p>
              <a:pPr algn="ctr">
                <a:lnSpc>
                  <a:spcPts val="6720"/>
                </a:lnSpc>
              </a:pPr>
              <a:r>
                <a:rPr lang="en-US" sz="5600" b="1">
                  <a:solidFill>
                    <a:srgbClr val="101638"/>
                  </a:solidFill>
                  <a:latin typeface="DejaVu Serif Bold"/>
                  <a:ea typeface="DejaVu Serif Bold"/>
                  <a:cs typeface="DejaVu Serif Bold"/>
                  <a:sym typeface="DejaVu Serif Bold"/>
                </a:rPr>
                <a:t>Strong established brand, BUT...</a:t>
              </a:r>
            </a:p>
          </p:txBody>
        </p:sp>
      </p:grpSp>
      <p:grpSp>
        <p:nvGrpSpPr>
          <p:cNvPr id="12" name="Group 12"/>
          <p:cNvGrpSpPr/>
          <p:nvPr/>
        </p:nvGrpSpPr>
        <p:grpSpPr>
          <a:xfrm>
            <a:off x="1871815" y="6031862"/>
            <a:ext cx="4384376" cy="2874018"/>
            <a:chOff x="0" y="0"/>
            <a:chExt cx="7279496" cy="4771809"/>
          </a:xfrm>
        </p:grpSpPr>
        <p:sp>
          <p:nvSpPr>
            <p:cNvPr id="13" name="Freeform 13"/>
            <p:cNvSpPr/>
            <p:nvPr/>
          </p:nvSpPr>
          <p:spPr>
            <a:xfrm>
              <a:off x="0" y="0"/>
              <a:ext cx="7279496" cy="4771771"/>
            </a:xfrm>
            <a:custGeom>
              <a:avLst/>
              <a:gdLst/>
              <a:ahLst/>
              <a:cxnLst/>
              <a:rect l="l" t="t" r="r" b="b"/>
              <a:pathLst>
                <a:path w="7279496" h="4771771">
                  <a:moveTo>
                    <a:pt x="0" y="272669"/>
                  </a:moveTo>
                  <a:cubicBezTo>
                    <a:pt x="0" y="122047"/>
                    <a:pt x="47191" y="0"/>
                    <a:pt x="105431" y="0"/>
                  </a:cubicBezTo>
                  <a:lnTo>
                    <a:pt x="7174065" y="0"/>
                  </a:lnTo>
                  <a:cubicBezTo>
                    <a:pt x="7232305" y="0"/>
                    <a:pt x="7279496" y="122047"/>
                    <a:pt x="7279496" y="272669"/>
                  </a:cubicBezTo>
                  <a:lnTo>
                    <a:pt x="7279496" y="4499102"/>
                  </a:lnTo>
                  <a:cubicBezTo>
                    <a:pt x="7279496" y="4649724"/>
                    <a:pt x="7232305" y="4771771"/>
                    <a:pt x="7174065" y="4771771"/>
                  </a:cubicBezTo>
                  <a:lnTo>
                    <a:pt x="105431" y="4771771"/>
                  </a:lnTo>
                  <a:cubicBezTo>
                    <a:pt x="47191" y="4771771"/>
                    <a:pt x="0" y="4649724"/>
                    <a:pt x="0" y="4499102"/>
                  </a:cubicBezTo>
                  <a:close/>
                </a:path>
              </a:pathLst>
            </a:custGeom>
            <a:solidFill>
              <a:srgbClr val="FFFCF9"/>
            </a:solidFill>
            <a:ln w="22860" cap="sq">
              <a:solidFill>
                <a:srgbClr val="F9B7CF"/>
              </a:solidFill>
              <a:prstDash val="solid"/>
              <a:miter/>
            </a:ln>
          </p:spPr>
          <p:txBody>
            <a:bodyPr/>
            <a:lstStyle/>
            <a:p>
              <a:endParaRPr lang="en-US"/>
            </a:p>
          </p:txBody>
        </p:sp>
      </p:grpSp>
      <p:grpSp>
        <p:nvGrpSpPr>
          <p:cNvPr id="14" name="Group 14"/>
          <p:cNvGrpSpPr/>
          <p:nvPr/>
        </p:nvGrpSpPr>
        <p:grpSpPr>
          <a:xfrm>
            <a:off x="6824826" y="6031862"/>
            <a:ext cx="4384376" cy="2874018"/>
            <a:chOff x="0" y="0"/>
            <a:chExt cx="7279496" cy="4771809"/>
          </a:xfrm>
        </p:grpSpPr>
        <p:sp>
          <p:nvSpPr>
            <p:cNvPr id="15" name="Freeform 15"/>
            <p:cNvSpPr/>
            <p:nvPr/>
          </p:nvSpPr>
          <p:spPr>
            <a:xfrm>
              <a:off x="0" y="0"/>
              <a:ext cx="7279496" cy="4771771"/>
            </a:xfrm>
            <a:custGeom>
              <a:avLst/>
              <a:gdLst/>
              <a:ahLst/>
              <a:cxnLst/>
              <a:rect l="l" t="t" r="r" b="b"/>
              <a:pathLst>
                <a:path w="7279496" h="4771771">
                  <a:moveTo>
                    <a:pt x="0" y="272669"/>
                  </a:moveTo>
                  <a:cubicBezTo>
                    <a:pt x="0" y="122047"/>
                    <a:pt x="47191" y="0"/>
                    <a:pt x="105431" y="0"/>
                  </a:cubicBezTo>
                  <a:lnTo>
                    <a:pt x="7174065" y="0"/>
                  </a:lnTo>
                  <a:cubicBezTo>
                    <a:pt x="7232305" y="0"/>
                    <a:pt x="7279496" y="122047"/>
                    <a:pt x="7279496" y="272669"/>
                  </a:cubicBezTo>
                  <a:lnTo>
                    <a:pt x="7279496" y="4499102"/>
                  </a:lnTo>
                  <a:cubicBezTo>
                    <a:pt x="7279496" y="4649724"/>
                    <a:pt x="7232305" y="4771771"/>
                    <a:pt x="7174065" y="4771771"/>
                  </a:cubicBezTo>
                  <a:lnTo>
                    <a:pt x="105431" y="4771771"/>
                  </a:lnTo>
                  <a:cubicBezTo>
                    <a:pt x="47191" y="4771771"/>
                    <a:pt x="0" y="4649724"/>
                    <a:pt x="0" y="4499102"/>
                  </a:cubicBezTo>
                  <a:close/>
                </a:path>
              </a:pathLst>
            </a:custGeom>
            <a:solidFill>
              <a:srgbClr val="FFFCF9"/>
            </a:solidFill>
            <a:ln w="22860" cap="sq">
              <a:solidFill>
                <a:srgbClr val="F9B7CF"/>
              </a:solidFill>
              <a:prstDash val="solid"/>
              <a:miter/>
            </a:ln>
          </p:spPr>
          <p:txBody>
            <a:bodyPr/>
            <a:lstStyle/>
            <a:p>
              <a:endParaRPr lang="en-US"/>
            </a:p>
          </p:txBody>
        </p:sp>
      </p:grpSp>
      <p:grpSp>
        <p:nvGrpSpPr>
          <p:cNvPr id="16" name="Group 16"/>
          <p:cNvGrpSpPr/>
          <p:nvPr/>
        </p:nvGrpSpPr>
        <p:grpSpPr>
          <a:xfrm>
            <a:off x="11777837" y="6031862"/>
            <a:ext cx="4384376" cy="2874018"/>
            <a:chOff x="0" y="0"/>
            <a:chExt cx="7279496" cy="4771809"/>
          </a:xfrm>
        </p:grpSpPr>
        <p:sp>
          <p:nvSpPr>
            <p:cNvPr id="17" name="Freeform 17"/>
            <p:cNvSpPr/>
            <p:nvPr/>
          </p:nvSpPr>
          <p:spPr>
            <a:xfrm>
              <a:off x="0" y="0"/>
              <a:ext cx="7279496" cy="4771771"/>
            </a:xfrm>
            <a:custGeom>
              <a:avLst/>
              <a:gdLst/>
              <a:ahLst/>
              <a:cxnLst/>
              <a:rect l="l" t="t" r="r" b="b"/>
              <a:pathLst>
                <a:path w="7279496" h="4771771">
                  <a:moveTo>
                    <a:pt x="0" y="272669"/>
                  </a:moveTo>
                  <a:cubicBezTo>
                    <a:pt x="0" y="122047"/>
                    <a:pt x="47191" y="0"/>
                    <a:pt x="105431" y="0"/>
                  </a:cubicBezTo>
                  <a:lnTo>
                    <a:pt x="7174065" y="0"/>
                  </a:lnTo>
                  <a:cubicBezTo>
                    <a:pt x="7232305" y="0"/>
                    <a:pt x="7279496" y="122047"/>
                    <a:pt x="7279496" y="272669"/>
                  </a:cubicBezTo>
                  <a:lnTo>
                    <a:pt x="7279496" y="4499102"/>
                  </a:lnTo>
                  <a:cubicBezTo>
                    <a:pt x="7279496" y="4649724"/>
                    <a:pt x="7232305" y="4771771"/>
                    <a:pt x="7174065" y="4771771"/>
                  </a:cubicBezTo>
                  <a:lnTo>
                    <a:pt x="105431" y="4771771"/>
                  </a:lnTo>
                  <a:cubicBezTo>
                    <a:pt x="47191" y="4771771"/>
                    <a:pt x="0" y="4649724"/>
                    <a:pt x="0" y="4499102"/>
                  </a:cubicBezTo>
                  <a:close/>
                </a:path>
              </a:pathLst>
            </a:custGeom>
            <a:solidFill>
              <a:srgbClr val="FFFCF9"/>
            </a:solidFill>
            <a:ln w="22860" cap="sq">
              <a:solidFill>
                <a:srgbClr val="F9B7CF"/>
              </a:solidFill>
              <a:prstDash val="solid"/>
              <a:miter/>
            </a:ln>
          </p:spPr>
          <p:txBody>
            <a:bodyPr/>
            <a:lstStyle/>
            <a:p>
              <a:endParaRPr lang="en-US"/>
            </a:p>
          </p:txBody>
        </p:sp>
      </p:grpSp>
      <p:sp>
        <p:nvSpPr>
          <p:cNvPr id="18" name="TextBox 18"/>
          <p:cNvSpPr txBox="1"/>
          <p:nvPr/>
        </p:nvSpPr>
        <p:spPr>
          <a:xfrm>
            <a:off x="5685813" y="5346180"/>
            <a:ext cx="6916374" cy="423193"/>
          </a:xfrm>
          <a:prstGeom prst="rect">
            <a:avLst/>
          </a:prstGeom>
        </p:spPr>
        <p:txBody>
          <a:bodyPr wrap="square" lIns="0" tIns="0" rIns="0" bIns="0" rtlCol="0" anchor="t">
            <a:spAutoFit/>
          </a:bodyPr>
          <a:lstStyle/>
          <a:p>
            <a:pPr algn="ctr">
              <a:lnSpc>
                <a:spcPts val="3275"/>
              </a:lnSpc>
              <a:spcBef>
                <a:spcPct val="0"/>
              </a:spcBef>
            </a:pPr>
            <a:r>
              <a:rPr lang="en-US" sz="3200" b="1" dirty="0">
                <a:solidFill>
                  <a:srgbClr val="000000"/>
                </a:solidFill>
                <a:latin typeface="DejaVu Serif Bold"/>
                <a:ea typeface="DejaVu Serif Bold"/>
                <a:cs typeface="DejaVu Serif Bold"/>
                <a:sym typeface="DejaVu Serif Bold"/>
              </a:rPr>
              <a:t>Brand Consideration Ranking</a:t>
            </a:r>
          </a:p>
        </p:txBody>
      </p:sp>
      <p:sp>
        <p:nvSpPr>
          <p:cNvPr id="19" name="TextBox 19"/>
          <p:cNvSpPr txBox="1"/>
          <p:nvPr/>
        </p:nvSpPr>
        <p:spPr>
          <a:xfrm>
            <a:off x="2414160" y="6285525"/>
            <a:ext cx="3142914" cy="401713"/>
          </a:xfrm>
          <a:prstGeom prst="rect">
            <a:avLst/>
          </a:prstGeom>
        </p:spPr>
        <p:txBody>
          <a:bodyPr lIns="0" tIns="0" rIns="0" bIns="0" rtlCol="0" anchor="t">
            <a:spAutoFit/>
          </a:bodyPr>
          <a:lstStyle/>
          <a:p>
            <a:pPr algn="ctr">
              <a:lnSpc>
                <a:spcPts val="3275"/>
              </a:lnSpc>
              <a:spcBef>
                <a:spcPct val="0"/>
              </a:spcBef>
            </a:pPr>
            <a:r>
              <a:rPr lang="en-US" sz="2729" b="1" dirty="0">
                <a:solidFill>
                  <a:srgbClr val="000000"/>
                </a:solidFill>
                <a:latin typeface="DejaVu Serif Bold"/>
                <a:ea typeface="DejaVu Serif Bold"/>
                <a:cs typeface="DejaVu Serif Bold"/>
                <a:sym typeface="DejaVu Serif Bold"/>
              </a:rPr>
              <a:t>Gen X</a:t>
            </a:r>
          </a:p>
        </p:txBody>
      </p:sp>
      <p:sp>
        <p:nvSpPr>
          <p:cNvPr id="20" name="TextBox 20"/>
          <p:cNvSpPr txBox="1"/>
          <p:nvPr/>
        </p:nvSpPr>
        <p:spPr>
          <a:xfrm>
            <a:off x="7445557" y="6285525"/>
            <a:ext cx="3142914" cy="401713"/>
          </a:xfrm>
          <a:prstGeom prst="rect">
            <a:avLst/>
          </a:prstGeom>
        </p:spPr>
        <p:txBody>
          <a:bodyPr lIns="0" tIns="0" rIns="0" bIns="0" rtlCol="0" anchor="t">
            <a:spAutoFit/>
          </a:bodyPr>
          <a:lstStyle/>
          <a:p>
            <a:pPr algn="ctr">
              <a:lnSpc>
                <a:spcPts val="3275"/>
              </a:lnSpc>
              <a:spcBef>
                <a:spcPct val="0"/>
              </a:spcBef>
            </a:pPr>
            <a:r>
              <a:rPr lang="en-US" sz="2729" b="1" dirty="0">
                <a:solidFill>
                  <a:srgbClr val="000000"/>
                </a:solidFill>
                <a:latin typeface="DejaVu Serif Bold"/>
                <a:ea typeface="DejaVu Serif Bold"/>
                <a:cs typeface="DejaVu Serif Bold"/>
                <a:sym typeface="DejaVu Serif Bold"/>
              </a:rPr>
              <a:t>Baby Boomers</a:t>
            </a:r>
          </a:p>
        </p:txBody>
      </p:sp>
      <p:sp>
        <p:nvSpPr>
          <p:cNvPr id="21" name="TextBox 21"/>
          <p:cNvSpPr txBox="1"/>
          <p:nvPr/>
        </p:nvSpPr>
        <p:spPr>
          <a:xfrm>
            <a:off x="12398568" y="6285524"/>
            <a:ext cx="3142914" cy="401713"/>
          </a:xfrm>
          <a:prstGeom prst="rect">
            <a:avLst/>
          </a:prstGeom>
        </p:spPr>
        <p:txBody>
          <a:bodyPr lIns="0" tIns="0" rIns="0" bIns="0" rtlCol="0" anchor="t">
            <a:spAutoFit/>
          </a:bodyPr>
          <a:lstStyle/>
          <a:p>
            <a:pPr algn="ctr">
              <a:lnSpc>
                <a:spcPts val="3275"/>
              </a:lnSpc>
              <a:spcBef>
                <a:spcPct val="0"/>
              </a:spcBef>
            </a:pPr>
            <a:r>
              <a:rPr lang="en-US" sz="2729" b="1" dirty="0">
                <a:solidFill>
                  <a:srgbClr val="000000"/>
                </a:solidFill>
                <a:latin typeface="DejaVu Serif Bold"/>
                <a:ea typeface="DejaVu Serif Bold"/>
                <a:cs typeface="DejaVu Serif Bold"/>
                <a:sym typeface="DejaVu Serif Bold"/>
              </a:rPr>
              <a:t>Gen Z</a:t>
            </a:r>
          </a:p>
        </p:txBody>
      </p:sp>
      <p:sp>
        <p:nvSpPr>
          <p:cNvPr id="22" name="TextBox 22"/>
          <p:cNvSpPr txBox="1"/>
          <p:nvPr/>
        </p:nvSpPr>
        <p:spPr>
          <a:xfrm>
            <a:off x="3124199" y="6987894"/>
            <a:ext cx="1722835" cy="961930"/>
          </a:xfrm>
          <a:prstGeom prst="rect">
            <a:avLst/>
          </a:prstGeom>
        </p:spPr>
        <p:txBody>
          <a:bodyPr wrap="square" lIns="0" tIns="0" rIns="0" bIns="0" rtlCol="0" anchor="t">
            <a:spAutoFit/>
          </a:bodyPr>
          <a:lstStyle/>
          <a:p>
            <a:pPr algn="ctr">
              <a:lnSpc>
                <a:spcPts val="7850"/>
              </a:lnSpc>
              <a:spcBef>
                <a:spcPct val="0"/>
              </a:spcBef>
            </a:pPr>
            <a:r>
              <a:rPr lang="en-US" sz="6542" b="1" dirty="0">
                <a:solidFill>
                  <a:srgbClr val="EF8635"/>
                </a:solidFill>
                <a:latin typeface="DejaVu Serif Bold"/>
                <a:ea typeface="DejaVu Serif Bold"/>
                <a:cs typeface="DejaVu Serif Bold"/>
                <a:sym typeface="DejaVu Serif Bold"/>
              </a:rPr>
              <a:t>5th</a:t>
            </a:r>
          </a:p>
        </p:txBody>
      </p:sp>
      <p:sp>
        <p:nvSpPr>
          <p:cNvPr id="23" name="TextBox 23"/>
          <p:cNvSpPr txBox="1"/>
          <p:nvPr/>
        </p:nvSpPr>
        <p:spPr>
          <a:xfrm>
            <a:off x="8088155" y="7000737"/>
            <a:ext cx="1857718" cy="961930"/>
          </a:xfrm>
          <a:prstGeom prst="rect">
            <a:avLst/>
          </a:prstGeom>
        </p:spPr>
        <p:txBody>
          <a:bodyPr wrap="square" lIns="0" tIns="0" rIns="0" bIns="0" rtlCol="0" anchor="t">
            <a:spAutoFit/>
          </a:bodyPr>
          <a:lstStyle/>
          <a:p>
            <a:pPr algn="ctr">
              <a:lnSpc>
                <a:spcPts val="7850"/>
              </a:lnSpc>
              <a:spcBef>
                <a:spcPct val="0"/>
              </a:spcBef>
            </a:pPr>
            <a:r>
              <a:rPr lang="en-US" sz="6542" b="1" dirty="0">
                <a:solidFill>
                  <a:srgbClr val="EF8635"/>
                </a:solidFill>
                <a:latin typeface="DejaVu Serif Bold"/>
                <a:ea typeface="DejaVu Serif Bold"/>
                <a:cs typeface="DejaVu Serif Bold"/>
                <a:sym typeface="DejaVu Serif Bold"/>
              </a:rPr>
              <a:t>8th</a:t>
            </a:r>
          </a:p>
        </p:txBody>
      </p:sp>
      <p:sp>
        <p:nvSpPr>
          <p:cNvPr id="24" name="TextBox 24"/>
          <p:cNvSpPr txBox="1"/>
          <p:nvPr/>
        </p:nvSpPr>
        <p:spPr>
          <a:xfrm>
            <a:off x="12781470" y="7018950"/>
            <a:ext cx="2377109" cy="961930"/>
          </a:xfrm>
          <a:prstGeom prst="rect">
            <a:avLst/>
          </a:prstGeom>
        </p:spPr>
        <p:txBody>
          <a:bodyPr wrap="square" lIns="0" tIns="0" rIns="0" bIns="0" rtlCol="0" anchor="t">
            <a:spAutoFit/>
          </a:bodyPr>
          <a:lstStyle/>
          <a:p>
            <a:pPr algn="ctr">
              <a:lnSpc>
                <a:spcPts val="7850"/>
              </a:lnSpc>
              <a:spcBef>
                <a:spcPct val="0"/>
              </a:spcBef>
            </a:pPr>
            <a:r>
              <a:rPr lang="en-US" sz="6542" b="1" dirty="0">
                <a:solidFill>
                  <a:srgbClr val="EF8635"/>
                </a:solidFill>
                <a:latin typeface="DejaVu Serif Bold"/>
                <a:ea typeface="DejaVu Serif Bold"/>
                <a:cs typeface="DejaVu Serif Bold"/>
                <a:sym typeface="DejaVu Serif Bold"/>
              </a:rPr>
              <a:t>15th</a:t>
            </a:r>
          </a:p>
        </p:txBody>
      </p:sp>
      <p:grpSp>
        <p:nvGrpSpPr>
          <p:cNvPr id="25" name="Group 25"/>
          <p:cNvGrpSpPr/>
          <p:nvPr/>
        </p:nvGrpSpPr>
        <p:grpSpPr>
          <a:xfrm>
            <a:off x="203861" y="8889023"/>
            <a:ext cx="1129639" cy="1128790"/>
            <a:chOff x="0" y="0"/>
            <a:chExt cx="297518" cy="297294"/>
          </a:xfrm>
        </p:grpSpPr>
        <p:sp>
          <p:nvSpPr>
            <p:cNvPr id="26" name="Freeform 26"/>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27" name="TextBox 27"/>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28" name="Group 28"/>
          <p:cNvGrpSpPr/>
          <p:nvPr/>
        </p:nvGrpSpPr>
        <p:grpSpPr>
          <a:xfrm>
            <a:off x="203861" y="8889023"/>
            <a:ext cx="2642214" cy="1141513"/>
            <a:chOff x="0" y="0"/>
            <a:chExt cx="3522952" cy="1522017"/>
          </a:xfrm>
        </p:grpSpPr>
        <p:grpSp>
          <p:nvGrpSpPr>
            <p:cNvPr id="29" name="Group 29"/>
            <p:cNvGrpSpPr/>
            <p:nvPr/>
          </p:nvGrpSpPr>
          <p:grpSpPr>
            <a:xfrm>
              <a:off x="0" y="0"/>
              <a:ext cx="1506186" cy="1505053"/>
              <a:chOff x="0" y="0"/>
              <a:chExt cx="297518" cy="297294"/>
            </a:xfrm>
          </p:grpSpPr>
          <p:sp>
            <p:nvSpPr>
              <p:cNvPr id="30" name="Freeform 30"/>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31" name="TextBox 31"/>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32" name="Group 32"/>
            <p:cNvGrpSpPr/>
            <p:nvPr/>
          </p:nvGrpSpPr>
          <p:grpSpPr>
            <a:xfrm>
              <a:off x="136281" y="892838"/>
              <a:ext cx="3386671" cy="629179"/>
              <a:chOff x="0" y="0"/>
              <a:chExt cx="3386671" cy="629179"/>
            </a:xfrm>
          </p:grpSpPr>
          <p:sp>
            <p:nvSpPr>
              <p:cNvPr id="33" name="Freeform 33"/>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3">
                  <a:alphaModFix amt="0"/>
                </a:blip>
                <a:stretch>
                  <a:fillRect t="-69894" b="-39870"/>
                </a:stretch>
              </a:blipFill>
            </p:spPr>
            <p:txBody>
              <a:bodyPr/>
              <a:lstStyle/>
              <a:p>
                <a:endParaRPr lang="en-US"/>
              </a:p>
            </p:txBody>
          </p:sp>
          <p:sp>
            <p:nvSpPr>
              <p:cNvPr id="34" name="TextBox 34"/>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Jay</a:t>
                </a: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27" b="-27"/>
              </a:stretch>
            </a:blipFill>
          </p:spPr>
          <p:txBody>
            <a:bodyPr/>
            <a:lstStyle/>
            <a:p>
              <a:endParaRPr lang="en-US" dirty="0"/>
            </a:p>
          </p:txBody>
        </p:sp>
      </p:grpSp>
      <p:grpSp>
        <p:nvGrpSpPr>
          <p:cNvPr id="4" name="Group 4"/>
          <p:cNvGrpSpPr/>
          <p:nvPr/>
        </p:nvGrpSpPr>
        <p:grpSpPr>
          <a:xfrm>
            <a:off x="762000" y="431797"/>
            <a:ext cx="16764000" cy="995846"/>
            <a:chOff x="0" y="0"/>
            <a:chExt cx="22352000" cy="1327795"/>
          </a:xfrm>
        </p:grpSpPr>
        <p:sp>
          <p:nvSpPr>
            <p:cNvPr id="5" name="Freeform 5"/>
            <p:cNvSpPr/>
            <p:nvPr/>
          </p:nvSpPr>
          <p:spPr>
            <a:xfrm>
              <a:off x="0" y="0"/>
              <a:ext cx="22352000" cy="1327790"/>
            </a:xfrm>
            <a:custGeom>
              <a:avLst/>
              <a:gdLst/>
              <a:ahLst/>
              <a:cxnLst/>
              <a:rect l="l" t="t" r="r" b="b"/>
              <a:pathLst>
                <a:path w="22352000" h="1327790">
                  <a:moveTo>
                    <a:pt x="0" y="0"/>
                  </a:moveTo>
                  <a:lnTo>
                    <a:pt x="22352000" y="0"/>
                  </a:lnTo>
                  <a:lnTo>
                    <a:pt x="22352000" y="1327790"/>
                  </a:lnTo>
                  <a:lnTo>
                    <a:pt x="0" y="1327790"/>
                  </a:lnTo>
                  <a:close/>
                </a:path>
              </a:pathLst>
            </a:custGeom>
            <a:blipFill>
              <a:blip r:embed="rId4">
                <a:alphaModFix amt="0"/>
              </a:blip>
              <a:stretch>
                <a:fillRect t="-280824" b="-275197"/>
              </a:stretch>
            </a:blipFill>
          </p:spPr>
          <p:txBody>
            <a:bodyPr/>
            <a:lstStyle/>
            <a:p>
              <a:endParaRPr lang="en-US"/>
            </a:p>
          </p:txBody>
        </p:sp>
        <p:sp>
          <p:nvSpPr>
            <p:cNvPr id="6" name="TextBox 6"/>
            <p:cNvSpPr txBox="1"/>
            <p:nvPr/>
          </p:nvSpPr>
          <p:spPr>
            <a:xfrm>
              <a:off x="0" y="-9525"/>
              <a:ext cx="22352000" cy="1337320"/>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CONSUMER STAKEHOLDER</a:t>
              </a:r>
            </a:p>
          </p:txBody>
        </p:sp>
      </p:grpSp>
      <p:grpSp>
        <p:nvGrpSpPr>
          <p:cNvPr id="7" name="Group 7"/>
          <p:cNvGrpSpPr/>
          <p:nvPr/>
        </p:nvGrpSpPr>
        <p:grpSpPr>
          <a:xfrm>
            <a:off x="1131570" y="2338073"/>
            <a:ext cx="7769857" cy="2816857"/>
            <a:chOff x="0" y="0"/>
            <a:chExt cx="10359809" cy="3755809"/>
          </a:xfrm>
        </p:grpSpPr>
        <p:sp>
          <p:nvSpPr>
            <p:cNvPr id="8" name="Freeform 8"/>
            <p:cNvSpPr/>
            <p:nvPr/>
          </p:nvSpPr>
          <p:spPr>
            <a:xfrm>
              <a:off x="0" y="0"/>
              <a:ext cx="10359771" cy="3755771"/>
            </a:xfrm>
            <a:custGeom>
              <a:avLst/>
              <a:gdLst/>
              <a:ahLst/>
              <a:cxnLst/>
              <a:rect l="l" t="t" r="r" b="b"/>
              <a:pathLst>
                <a:path w="10359771" h="3755771">
                  <a:moveTo>
                    <a:pt x="0" y="273177"/>
                  </a:moveTo>
                  <a:cubicBezTo>
                    <a:pt x="0" y="122301"/>
                    <a:pt x="122301" y="0"/>
                    <a:pt x="273177" y="0"/>
                  </a:cubicBezTo>
                  <a:lnTo>
                    <a:pt x="10086594" y="0"/>
                  </a:lnTo>
                  <a:cubicBezTo>
                    <a:pt x="10237470" y="0"/>
                    <a:pt x="10359771" y="122301"/>
                    <a:pt x="10359771" y="273177"/>
                  </a:cubicBezTo>
                  <a:lnTo>
                    <a:pt x="10359771" y="3482594"/>
                  </a:lnTo>
                  <a:cubicBezTo>
                    <a:pt x="10359771" y="3633470"/>
                    <a:pt x="10237470" y="3755771"/>
                    <a:pt x="10086594" y="3755771"/>
                  </a:cubicBezTo>
                  <a:lnTo>
                    <a:pt x="273177" y="3755771"/>
                  </a:lnTo>
                  <a:cubicBezTo>
                    <a:pt x="122301" y="3755771"/>
                    <a:pt x="0" y="3633470"/>
                    <a:pt x="0" y="3482594"/>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460497" y="2527297"/>
            <a:ext cx="7112003" cy="1143000"/>
            <a:chOff x="0" y="0"/>
            <a:chExt cx="9482671" cy="1524000"/>
          </a:xfrm>
        </p:grpSpPr>
        <p:sp>
          <p:nvSpPr>
            <p:cNvPr id="10" name="Freeform 10"/>
            <p:cNvSpPr/>
            <p:nvPr/>
          </p:nvSpPr>
          <p:spPr>
            <a:xfrm>
              <a:off x="0" y="0"/>
              <a:ext cx="9482667" cy="1524000"/>
            </a:xfrm>
            <a:custGeom>
              <a:avLst/>
              <a:gdLst/>
              <a:ahLst/>
              <a:cxnLst/>
              <a:rect l="l" t="t" r="r" b="b"/>
              <a:pathLst>
                <a:path w="9482667" h="1524000">
                  <a:moveTo>
                    <a:pt x="0" y="0"/>
                  </a:moveTo>
                  <a:lnTo>
                    <a:pt x="9482667" y="0"/>
                  </a:lnTo>
                  <a:lnTo>
                    <a:pt x="9482667" y="1524000"/>
                  </a:lnTo>
                  <a:lnTo>
                    <a:pt x="0" y="1524000"/>
                  </a:lnTo>
                  <a:close/>
                </a:path>
              </a:pathLst>
            </a:custGeom>
            <a:blipFill>
              <a:blip r:embed="rId4">
                <a:alphaModFix amt="0"/>
              </a:blip>
              <a:stretch>
                <a:fillRect t="-71240" b="-71240"/>
              </a:stretch>
            </a:blipFill>
          </p:spPr>
          <p:txBody>
            <a:bodyPr/>
            <a:lstStyle/>
            <a:p>
              <a:endParaRPr lang="en-US"/>
            </a:p>
          </p:txBody>
        </p:sp>
        <p:sp>
          <p:nvSpPr>
            <p:cNvPr id="11" name="TextBox 11"/>
            <p:cNvSpPr txBox="1"/>
            <p:nvPr/>
          </p:nvSpPr>
          <p:spPr>
            <a:xfrm>
              <a:off x="0" y="0"/>
              <a:ext cx="9482671" cy="1524000"/>
            </a:xfrm>
            <a:prstGeom prst="rect">
              <a:avLst/>
            </a:prstGeom>
          </p:spPr>
          <p:txBody>
            <a:bodyPr lIns="0" tIns="0" rIns="0" bIns="0" rtlCol="0" anchor="ctr"/>
            <a:lstStyle/>
            <a:p>
              <a:pPr algn="ctr">
                <a:lnSpc>
                  <a:spcPts val="7679"/>
                </a:lnSpc>
              </a:pPr>
              <a:r>
                <a:rPr lang="en-US" sz="6399" b="1">
                  <a:solidFill>
                    <a:srgbClr val="EF4C8B"/>
                  </a:solidFill>
                  <a:latin typeface="DejaVu Serif Bold"/>
                  <a:ea typeface="DejaVu Serif Bold"/>
                  <a:cs typeface="DejaVu Serif Bold"/>
                  <a:sym typeface="DejaVu Serif Bold"/>
                </a:rPr>
                <a:t>18–29</a:t>
              </a:r>
            </a:p>
          </p:txBody>
        </p:sp>
      </p:grpSp>
      <p:grpSp>
        <p:nvGrpSpPr>
          <p:cNvPr id="12" name="Group 12"/>
          <p:cNvGrpSpPr/>
          <p:nvPr/>
        </p:nvGrpSpPr>
        <p:grpSpPr>
          <a:xfrm>
            <a:off x="1650997" y="3733800"/>
            <a:ext cx="6731003" cy="1066800"/>
            <a:chOff x="0" y="0"/>
            <a:chExt cx="8974671" cy="1422400"/>
          </a:xfrm>
        </p:grpSpPr>
        <p:sp>
          <p:nvSpPr>
            <p:cNvPr id="13" name="Freeform 13"/>
            <p:cNvSpPr/>
            <p:nvPr/>
          </p:nvSpPr>
          <p:spPr>
            <a:xfrm>
              <a:off x="0" y="0"/>
              <a:ext cx="8974667" cy="1422400"/>
            </a:xfrm>
            <a:custGeom>
              <a:avLst/>
              <a:gdLst/>
              <a:ahLst/>
              <a:cxnLst/>
              <a:rect l="l" t="t" r="r" b="b"/>
              <a:pathLst>
                <a:path w="8974667" h="1422400">
                  <a:moveTo>
                    <a:pt x="0" y="0"/>
                  </a:moveTo>
                  <a:lnTo>
                    <a:pt x="8974667" y="0"/>
                  </a:lnTo>
                  <a:lnTo>
                    <a:pt x="8974667" y="1422400"/>
                  </a:lnTo>
                  <a:lnTo>
                    <a:pt x="0" y="1422400"/>
                  </a:lnTo>
                  <a:close/>
                </a:path>
              </a:pathLst>
            </a:custGeom>
            <a:blipFill>
              <a:blip r:embed="rId4">
                <a:alphaModFix amt="0"/>
              </a:blip>
              <a:stretch>
                <a:fillRect t="-72941" b="-72941"/>
              </a:stretch>
            </a:blipFill>
          </p:spPr>
          <p:txBody>
            <a:bodyPr/>
            <a:lstStyle/>
            <a:p>
              <a:endParaRPr lang="en-US"/>
            </a:p>
          </p:txBody>
        </p:sp>
        <p:sp>
          <p:nvSpPr>
            <p:cNvPr id="14" name="TextBox 14"/>
            <p:cNvSpPr txBox="1"/>
            <p:nvPr/>
          </p:nvSpPr>
          <p:spPr>
            <a:xfrm>
              <a:off x="0" y="-9525"/>
              <a:ext cx="8974671" cy="1431925"/>
            </a:xfrm>
            <a:prstGeom prst="rect">
              <a:avLst/>
            </a:prstGeom>
          </p:spPr>
          <p:txBody>
            <a:bodyPr lIns="0" tIns="0" rIns="0" bIns="0" rtlCol="0" anchor="ctr"/>
            <a:lstStyle/>
            <a:p>
              <a:pPr algn="ctr">
                <a:lnSpc>
                  <a:spcPts val="2999"/>
                </a:lnSpc>
              </a:pPr>
              <a:r>
                <a:rPr lang="en-US" sz="2499">
                  <a:solidFill>
                    <a:srgbClr val="101638"/>
                  </a:solidFill>
                  <a:latin typeface="DejaVu Sans Light"/>
                  <a:ea typeface="DejaVu Sans Light"/>
                  <a:cs typeface="DejaVu Sans Light"/>
                  <a:sym typeface="DejaVu Sans Light"/>
                </a:rPr>
                <a:t>Female Gen Z consumers</a:t>
              </a:r>
            </a:p>
          </p:txBody>
        </p:sp>
      </p:grpSp>
      <p:grpSp>
        <p:nvGrpSpPr>
          <p:cNvPr id="15" name="Group 15"/>
          <p:cNvGrpSpPr/>
          <p:nvPr/>
        </p:nvGrpSpPr>
        <p:grpSpPr>
          <a:xfrm>
            <a:off x="9386573" y="2338073"/>
            <a:ext cx="7769857" cy="2816857"/>
            <a:chOff x="0" y="0"/>
            <a:chExt cx="10359809" cy="3755809"/>
          </a:xfrm>
        </p:grpSpPr>
        <p:sp>
          <p:nvSpPr>
            <p:cNvPr id="16" name="Freeform 16"/>
            <p:cNvSpPr/>
            <p:nvPr/>
          </p:nvSpPr>
          <p:spPr>
            <a:xfrm>
              <a:off x="0" y="0"/>
              <a:ext cx="10359771" cy="3755771"/>
            </a:xfrm>
            <a:custGeom>
              <a:avLst/>
              <a:gdLst/>
              <a:ahLst/>
              <a:cxnLst/>
              <a:rect l="l" t="t" r="r" b="b"/>
              <a:pathLst>
                <a:path w="10359771" h="3755771">
                  <a:moveTo>
                    <a:pt x="0" y="273177"/>
                  </a:moveTo>
                  <a:cubicBezTo>
                    <a:pt x="0" y="122301"/>
                    <a:pt x="122301" y="0"/>
                    <a:pt x="273177" y="0"/>
                  </a:cubicBezTo>
                  <a:lnTo>
                    <a:pt x="10086594" y="0"/>
                  </a:lnTo>
                  <a:cubicBezTo>
                    <a:pt x="10237470" y="0"/>
                    <a:pt x="10359771" y="122301"/>
                    <a:pt x="10359771" y="273177"/>
                  </a:cubicBezTo>
                  <a:lnTo>
                    <a:pt x="10359771" y="3482594"/>
                  </a:lnTo>
                  <a:cubicBezTo>
                    <a:pt x="10359771" y="3633470"/>
                    <a:pt x="10237470" y="3755771"/>
                    <a:pt x="10086594" y="3755771"/>
                  </a:cubicBezTo>
                  <a:lnTo>
                    <a:pt x="273177" y="3755771"/>
                  </a:lnTo>
                  <a:cubicBezTo>
                    <a:pt x="122301" y="3755771"/>
                    <a:pt x="0" y="3633470"/>
                    <a:pt x="0" y="3482594"/>
                  </a:cubicBezTo>
                  <a:close/>
                </a:path>
              </a:pathLst>
            </a:custGeom>
            <a:solidFill>
              <a:srgbClr val="FFFCF9"/>
            </a:solidFill>
            <a:ln w="22860" cap="sq">
              <a:solidFill>
                <a:srgbClr val="FFD3AB"/>
              </a:solidFill>
              <a:prstDash val="solid"/>
              <a:miter/>
            </a:ln>
          </p:spPr>
          <p:txBody>
            <a:bodyPr/>
            <a:lstStyle/>
            <a:p>
              <a:endParaRPr lang="en-US"/>
            </a:p>
          </p:txBody>
        </p:sp>
      </p:grpSp>
      <p:grpSp>
        <p:nvGrpSpPr>
          <p:cNvPr id="17" name="Group 17"/>
          <p:cNvGrpSpPr/>
          <p:nvPr/>
        </p:nvGrpSpPr>
        <p:grpSpPr>
          <a:xfrm>
            <a:off x="9715500" y="2527297"/>
            <a:ext cx="7112003" cy="1185490"/>
            <a:chOff x="0" y="0"/>
            <a:chExt cx="9482671" cy="1580654"/>
          </a:xfrm>
        </p:grpSpPr>
        <p:sp>
          <p:nvSpPr>
            <p:cNvPr id="18" name="Freeform 18"/>
            <p:cNvSpPr/>
            <p:nvPr/>
          </p:nvSpPr>
          <p:spPr>
            <a:xfrm>
              <a:off x="0" y="0"/>
              <a:ext cx="9482667" cy="1580654"/>
            </a:xfrm>
            <a:custGeom>
              <a:avLst/>
              <a:gdLst/>
              <a:ahLst/>
              <a:cxnLst/>
              <a:rect l="l" t="t" r="r" b="b"/>
              <a:pathLst>
                <a:path w="9482667" h="1580654">
                  <a:moveTo>
                    <a:pt x="0" y="0"/>
                  </a:moveTo>
                  <a:lnTo>
                    <a:pt x="9482667" y="0"/>
                  </a:lnTo>
                  <a:lnTo>
                    <a:pt x="9482667" y="1580654"/>
                  </a:lnTo>
                  <a:lnTo>
                    <a:pt x="0" y="1580654"/>
                  </a:lnTo>
                  <a:close/>
                </a:path>
              </a:pathLst>
            </a:custGeom>
            <a:blipFill>
              <a:blip r:embed="rId4">
                <a:alphaModFix amt="0"/>
              </a:blip>
              <a:stretch>
                <a:fillRect t="-68686" b="-65102"/>
              </a:stretch>
            </a:blipFill>
          </p:spPr>
          <p:txBody>
            <a:bodyPr/>
            <a:lstStyle/>
            <a:p>
              <a:endParaRPr lang="en-US"/>
            </a:p>
          </p:txBody>
        </p:sp>
        <p:sp>
          <p:nvSpPr>
            <p:cNvPr id="19" name="TextBox 19"/>
            <p:cNvSpPr txBox="1"/>
            <p:nvPr/>
          </p:nvSpPr>
          <p:spPr>
            <a:xfrm>
              <a:off x="0" y="-9525"/>
              <a:ext cx="9482671" cy="1590179"/>
            </a:xfrm>
            <a:prstGeom prst="rect">
              <a:avLst/>
            </a:prstGeom>
          </p:spPr>
          <p:txBody>
            <a:bodyPr lIns="0" tIns="0" rIns="0" bIns="0" rtlCol="0" anchor="ctr"/>
            <a:lstStyle/>
            <a:p>
              <a:pPr algn="ctr">
                <a:lnSpc>
                  <a:spcPts val="6480"/>
                </a:lnSpc>
              </a:pPr>
              <a:r>
                <a:rPr lang="en-US" sz="5400" b="1">
                  <a:solidFill>
                    <a:srgbClr val="EF8635"/>
                  </a:solidFill>
                  <a:latin typeface="DejaVu Serif Bold"/>
                  <a:ea typeface="DejaVu Serif Bold"/>
                  <a:cs typeface="DejaVu Serif Bold"/>
                  <a:sym typeface="DejaVu Serif Bold"/>
                </a:rPr>
                <a:t>80% - 63%</a:t>
              </a:r>
            </a:p>
          </p:txBody>
        </p:sp>
      </p:grpSp>
      <p:grpSp>
        <p:nvGrpSpPr>
          <p:cNvPr id="20" name="Group 20"/>
          <p:cNvGrpSpPr/>
          <p:nvPr/>
        </p:nvGrpSpPr>
        <p:grpSpPr>
          <a:xfrm>
            <a:off x="9906000" y="3733800"/>
            <a:ext cx="6731003" cy="1066800"/>
            <a:chOff x="0" y="0"/>
            <a:chExt cx="8974671" cy="1422400"/>
          </a:xfrm>
        </p:grpSpPr>
        <p:sp>
          <p:nvSpPr>
            <p:cNvPr id="21" name="Freeform 21"/>
            <p:cNvSpPr/>
            <p:nvPr/>
          </p:nvSpPr>
          <p:spPr>
            <a:xfrm>
              <a:off x="0" y="0"/>
              <a:ext cx="8974667" cy="1422400"/>
            </a:xfrm>
            <a:custGeom>
              <a:avLst/>
              <a:gdLst/>
              <a:ahLst/>
              <a:cxnLst/>
              <a:rect l="l" t="t" r="r" b="b"/>
              <a:pathLst>
                <a:path w="8974667" h="1422400">
                  <a:moveTo>
                    <a:pt x="0" y="0"/>
                  </a:moveTo>
                  <a:lnTo>
                    <a:pt x="8974667" y="0"/>
                  </a:lnTo>
                  <a:lnTo>
                    <a:pt x="8974667" y="1422400"/>
                  </a:lnTo>
                  <a:lnTo>
                    <a:pt x="0" y="1422400"/>
                  </a:lnTo>
                  <a:close/>
                </a:path>
              </a:pathLst>
            </a:custGeom>
            <a:blipFill>
              <a:blip r:embed="rId4">
                <a:alphaModFix amt="0"/>
              </a:blip>
              <a:stretch>
                <a:fillRect t="-72941" b="-72941"/>
              </a:stretch>
            </a:blipFill>
          </p:spPr>
          <p:txBody>
            <a:bodyPr/>
            <a:lstStyle/>
            <a:p>
              <a:endParaRPr lang="en-US"/>
            </a:p>
          </p:txBody>
        </p:sp>
        <p:sp>
          <p:nvSpPr>
            <p:cNvPr id="22" name="TextBox 22"/>
            <p:cNvSpPr txBox="1"/>
            <p:nvPr/>
          </p:nvSpPr>
          <p:spPr>
            <a:xfrm>
              <a:off x="0" y="-9525"/>
              <a:ext cx="8974671" cy="1431925"/>
            </a:xfrm>
            <a:prstGeom prst="rect">
              <a:avLst/>
            </a:prstGeom>
          </p:spPr>
          <p:txBody>
            <a:bodyPr lIns="0" tIns="0" rIns="0" bIns="0" rtlCol="0" anchor="ctr"/>
            <a:lstStyle/>
            <a:p>
              <a:pPr algn="ctr">
                <a:lnSpc>
                  <a:spcPts val="2999"/>
                </a:lnSpc>
              </a:pPr>
              <a:r>
                <a:rPr lang="en-US" sz="2499">
                  <a:solidFill>
                    <a:srgbClr val="101638"/>
                  </a:solidFill>
                  <a:latin typeface="DejaVu Sans Light"/>
                  <a:ea typeface="DejaVu Sans Light"/>
                  <a:cs typeface="DejaVu Sans Light"/>
                  <a:sym typeface="DejaVu Sans Light"/>
                </a:rPr>
                <a:t>Use Instagram / TikTok</a:t>
              </a:r>
            </a:p>
          </p:txBody>
        </p:sp>
      </p:grpSp>
      <p:grpSp>
        <p:nvGrpSpPr>
          <p:cNvPr id="23" name="Group 23"/>
          <p:cNvGrpSpPr/>
          <p:nvPr/>
        </p:nvGrpSpPr>
        <p:grpSpPr>
          <a:xfrm>
            <a:off x="1131570" y="5449567"/>
            <a:ext cx="7769857" cy="2816857"/>
            <a:chOff x="0" y="0"/>
            <a:chExt cx="10359809" cy="3755809"/>
          </a:xfrm>
        </p:grpSpPr>
        <p:sp>
          <p:nvSpPr>
            <p:cNvPr id="24" name="Freeform 24"/>
            <p:cNvSpPr/>
            <p:nvPr/>
          </p:nvSpPr>
          <p:spPr>
            <a:xfrm>
              <a:off x="0" y="0"/>
              <a:ext cx="10359771" cy="3755771"/>
            </a:xfrm>
            <a:custGeom>
              <a:avLst/>
              <a:gdLst/>
              <a:ahLst/>
              <a:cxnLst/>
              <a:rect l="l" t="t" r="r" b="b"/>
              <a:pathLst>
                <a:path w="10359771" h="3755771">
                  <a:moveTo>
                    <a:pt x="0" y="273177"/>
                  </a:moveTo>
                  <a:cubicBezTo>
                    <a:pt x="0" y="122301"/>
                    <a:pt x="122301" y="0"/>
                    <a:pt x="273177" y="0"/>
                  </a:cubicBezTo>
                  <a:lnTo>
                    <a:pt x="10086594" y="0"/>
                  </a:lnTo>
                  <a:cubicBezTo>
                    <a:pt x="10237470" y="0"/>
                    <a:pt x="10359771" y="122301"/>
                    <a:pt x="10359771" y="273177"/>
                  </a:cubicBezTo>
                  <a:lnTo>
                    <a:pt x="10359771" y="3482594"/>
                  </a:lnTo>
                  <a:cubicBezTo>
                    <a:pt x="10359771" y="3633470"/>
                    <a:pt x="10237470" y="3755771"/>
                    <a:pt x="10086594" y="3755771"/>
                  </a:cubicBezTo>
                  <a:lnTo>
                    <a:pt x="273177" y="3755771"/>
                  </a:lnTo>
                  <a:cubicBezTo>
                    <a:pt x="122301" y="3755771"/>
                    <a:pt x="0" y="3633470"/>
                    <a:pt x="0" y="3482594"/>
                  </a:cubicBezTo>
                  <a:close/>
                </a:path>
              </a:pathLst>
            </a:custGeom>
            <a:solidFill>
              <a:srgbClr val="FFFCF9"/>
            </a:solidFill>
            <a:ln w="22860" cap="sq">
              <a:solidFill>
                <a:srgbClr val="F9B7CF"/>
              </a:solidFill>
              <a:prstDash val="solid"/>
              <a:miter/>
            </a:ln>
          </p:spPr>
          <p:txBody>
            <a:bodyPr/>
            <a:lstStyle/>
            <a:p>
              <a:endParaRPr lang="en-US"/>
            </a:p>
          </p:txBody>
        </p:sp>
      </p:grpSp>
      <p:grpSp>
        <p:nvGrpSpPr>
          <p:cNvPr id="25" name="Group 25"/>
          <p:cNvGrpSpPr/>
          <p:nvPr/>
        </p:nvGrpSpPr>
        <p:grpSpPr>
          <a:xfrm>
            <a:off x="1460497" y="5638800"/>
            <a:ext cx="7112003" cy="1143000"/>
            <a:chOff x="0" y="0"/>
            <a:chExt cx="9482671" cy="1524000"/>
          </a:xfrm>
        </p:grpSpPr>
        <p:sp>
          <p:nvSpPr>
            <p:cNvPr id="26" name="Freeform 26"/>
            <p:cNvSpPr/>
            <p:nvPr/>
          </p:nvSpPr>
          <p:spPr>
            <a:xfrm>
              <a:off x="0" y="0"/>
              <a:ext cx="9482667" cy="1524000"/>
            </a:xfrm>
            <a:custGeom>
              <a:avLst/>
              <a:gdLst/>
              <a:ahLst/>
              <a:cxnLst/>
              <a:rect l="l" t="t" r="r" b="b"/>
              <a:pathLst>
                <a:path w="9482667" h="1524000">
                  <a:moveTo>
                    <a:pt x="0" y="0"/>
                  </a:moveTo>
                  <a:lnTo>
                    <a:pt x="9482667" y="0"/>
                  </a:lnTo>
                  <a:lnTo>
                    <a:pt x="9482667" y="1524000"/>
                  </a:lnTo>
                  <a:lnTo>
                    <a:pt x="0" y="1524000"/>
                  </a:lnTo>
                  <a:close/>
                </a:path>
              </a:pathLst>
            </a:custGeom>
            <a:blipFill>
              <a:blip r:embed="rId4">
                <a:alphaModFix amt="0"/>
              </a:blip>
              <a:stretch>
                <a:fillRect t="-71240" b="-71240"/>
              </a:stretch>
            </a:blipFill>
          </p:spPr>
          <p:txBody>
            <a:bodyPr/>
            <a:lstStyle/>
            <a:p>
              <a:endParaRPr lang="en-US"/>
            </a:p>
          </p:txBody>
        </p:sp>
        <p:sp>
          <p:nvSpPr>
            <p:cNvPr id="27" name="TextBox 27"/>
            <p:cNvSpPr txBox="1"/>
            <p:nvPr/>
          </p:nvSpPr>
          <p:spPr>
            <a:xfrm>
              <a:off x="0" y="0"/>
              <a:ext cx="9482671" cy="1524000"/>
            </a:xfrm>
            <a:prstGeom prst="rect">
              <a:avLst/>
            </a:prstGeom>
          </p:spPr>
          <p:txBody>
            <a:bodyPr lIns="0" tIns="0" rIns="0" bIns="0" rtlCol="0" anchor="ctr"/>
            <a:lstStyle/>
            <a:p>
              <a:pPr algn="ctr">
                <a:lnSpc>
                  <a:spcPts val="7679"/>
                </a:lnSpc>
              </a:pPr>
              <a:r>
                <a:rPr lang="en-US" sz="6399" b="1">
                  <a:solidFill>
                    <a:srgbClr val="EF4C8B"/>
                  </a:solidFill>
                  <a:latin typeface="DejaVu Serif Bold"/>
                  <a:ea typeface="DejaVu Serif Bold"/>
                  <a:cs typeface="DejaVu Serif Bold"/>
                  <a:sym typeface="DejaVu Serif Bold"/>
                </a:rPr>
                <a:t>2 in 3</a:t>
              </a:r>
            </a:p>
          </p:txBody>
        </p:sp>
      </p:grpSp>
      <p:grpSp>
        <p:nvGrpSpPr>
          <p:cNvPr id="28" name="Group 28"/>
          <p:cNvGrpSpPr/>
          <p:nvPr/>
        </p:nvGrpSpPr>
        <p:grpSpPr>
          <a:xfrm>
            <a:off x="1650997" y="6845303"/>
            <a:ext cx="6731003" cy="1066800"/>
            <a:chOff x="0" y="0"/>
            <a:chExt cx="8974671" cy="1422400"/>
          </a:xfrm>
        </p:grpSpPr>
        <p:sp>
          <p:nvSpPr>
            <p:cNvPr id="29" name="Freeform 29"/>
            <p:cNvSpPr/>
            <p:nvPr/>
          </p:nvSpPr>
          <p:spPr>
            <a:xfrm>
              <a:off x="0" y="0"/>
              <a:ext cx="8974667" cy="1422400"/>
            </a:xfrm>
            <a:custGeom>
              <a:avLst/>
              <a:gdLst/>
              <a:ahLst/>
              <a:cxnLst/>
              <a:rect l="l" t="t" r="r" b="b"/>
              <a:pathLst>
                <a:path w="8974667" h="1422400">
                  <a:moveTo>
                    <a:pt x="0" y="0"/>
                  </a:moveTo>
                  <a:lnTo>
                    <a:pt x="8974667" y="0"/>
                  </a:lnTo>
                  <a:lnTo>
                    <a:pt x="8974667" y="1422400"/>
                  </a:lnTo>
                  <a:lnTo>
                    <a:pt x="0" y="1422400"/>
                  </a:lnTo>
                  <a:close/>
                </a:path>
              </a:pathLst>
            </a:custGeom>
            <a:blipFill>
              <a:blip r:embed="rId4">
                <a:alphaModFix amt="0"/>
              </a:blip>
              <a:stretch>
                <a:fillRect t="-72941" b="-72941"/>
              </a:stretch>
            </a:blipFill>
          </p:spPr>
          <p:txBody>
            <a:bodyPr/>
            <a:lstStyle/>
            <a:p>
              <a:endParaRPr lang="en-US"/>
            </a:p>
          </p:txBody>
        </p:sp>
        <p:sp>
          <p:nvSpPr>
            <p:cNvPr id="30" name="TextBox 30"/>
            <p:cNvSpPr txBox="1"/>
            <p:nvPr/>
          </p:nvSpPr>
          <p:spPr>
            <a:xfrm>
              <a:off x="0" y="-9525"/>
              <a:ext cx="8974671" cy="1431925"/>
            </a:xfrm>
            <a:prstGeom prst="rect">
              <a:avLst/>
            </a:prstGeom>
          </p:spPr>
          <p:txBody>
            <a:bodyPr lIns="0" tIns="0" rIns="0" bIns="0" rtlCol="0" anchor="ctr"/>
            <a:lstStyle/>
            <a:p>
              <a:pPr algn="ctr">
                <a:lnSpc>
                  <a:spcPts val="2999"/>
                </a:lnSpc>
              </a:pPr>
              <a:r>
                <a:rPr lang="en-US" sz="2499">
                  <a:solidFill>
                    <a:srgbClr val="101638"/>
                  </a:solidFill>
                  <a:latin typeface="DejaVu Sans Light"/>
                  <a:ea typeface="DejaVu Sans Light"/>
                  <a:cs typeface="DejaVu Sans Light"/>
                  <a:sym typeface="DejaVu Sans Light"/>
                </a:rPr>
                <a:t>Gen Z purchased functional beverages last year</a:t>
              </a:r>
            </a:p>
          </p:txBody>
        </p:sp>
      </p:grpSp>
      <p:grpSp>
        <p:nvGrpSpPr>
          <p:cNvPr id="31" name="Group 31"/>
          <p:cNvGrpSpPr/>
          <p:nvPr/>
        </p:nvGrpSpPr>
        <p:grpSpPr>
          <a:xfrm>
            <a:off x="9386573" y="5449567"/>
            <a:ext cx="7769857" cy="2816857"/>
            <a:chOff x="0" y="0"/>
            <a:chExt cx="10359809" cy="3755809"/>
          </a:xfrm>
        </p:grpSpPr>
        <p:sp>
          <p:nvSpPr>
            <p:cNvPr id="32" name="Freeform 32"/>
            <p:cNvSpPr/>
            <p:nvPr/>
          </p:nvSpPr>
          <p:spPr>
            <a:xfrm>
              <a:off x="0" y="0"/>
              <a:ext cx="10359771" cy="3755771"/>
            </a:xfrm>
            <a:custGeom>
              <a:avLst/>
              <a:gdLst/>
              <a:ahLst/>
              <a:cxnLst/>
              <a:rect l="l" t="t" r="r" b="b"/>
              <a:pathLst>
                <a:path w="10359771" h="3755771">
                  <a:moveTo>
                    <a:pt x="0" y="273177"/>
                  </a:moveTo>
                  <a:cubicBezTo>
                    <a:pt x="0" y="122301"/>
                    <a:pt x="122301" y="0"/>
                    <a:pt x="273177" y="0"/>
                  </a:cubicBezTo>
                  <a:lnTo>
                    <a:pt x="10086594" y="0"/>
                  </a:lnTo>
                  <a:cubicBezTo>
                    <a:pt x="10237470" y="0"/>
                    <a:pt x="10359771" y="122301"/>
                    <a:pt x="10359771" y="273177"/>
                  </a:cubicBezTo>
                  <a:lnTo>
                    <a:pt x="10359771" y="3482594"/>
                  </a:lnTo>
                  <a:cubicBezTo>
                    <a:pt x="10359771" y="3633470"/>
                    <a:pt x="10237470" y="3755771"/>
                    <a:pt x="10086594" y="3755771"/>
                  </a:cubicBezTo>
                  <a:lnTo>
                    <a:pt x="273177" y="3755771"/>
                  </a:lnTo>
                  <a:cubicBezTo>
                    <a:pt x="122301" y="3755771"/>
                    <a:pt x="0" y="3633470"/>
                    <a:pt x="0" y="3482594"/>
                  </a:cubicBezTo>
                  <a:close/>
                </a:path>
              </a:pathLst>
            </a:custGeom>
            <a:solidFill>
              <a:srgbClr val="FFFCF9"/>
            </a:solidFill>
            <a:ln w="22860" cap="sq">
              <a:solidFill>
                <a:srgbClr val="FFD3AB"/>
              </a:solidFill>
              <a:prstDash val="solid"/>
              <a:miter/>
            </a:ln>
          </p:spPr>
          <p:txBody>
            <a:bodyPr/>
            <a:lstStyle/>
            <a:p>
              <a:endParaRPr lang="en-US"/>
            </a:p>
          </p:txBody>
        </p:sp>
      </p:grpSp>
      <p:grpSp>
        <p:nvGrpSpPr>
          <p:cNvPr id="33" name="Group 33"/>
          <p:cNvGrpSpPr/>
          <p:nvPr/>
        </p:nvGrpSpPr>
        <p:grpSpPr>
          <a:xfrm>
            <a:off x="9715500" y="5638800"/>
            <a:ext cx="7112003" cy="1143000"/>
            <a:chOff x="0" y="0"/>
            <a:chExt cx="9482671" cy="1524000"/>
          </a:xfrm>
        </p:grpSpPr>
        <p:sp>
          <p:nvSpPr>
            <p:cNvPr id="34" name="Freeform 34"/>
            <p:cNvSpPr/>
            <p:nvPr/>
          </p:nvSpPr>
          <p:spPr>
            <a:xfrm>
              <a:off x="0" y="0"/>
              <a:ext cx="9482667" cy="1524000"/>
            </a:xfrm>
            <a:custGeom>
              <a:avLst/>
              <a:gdLst/>
              <a:ahLst/>
              <a:cxnLst/>
              <a:rect l="l" t="t" r="r" b="b"/>
              <a:pathLst>
                <a:path w="9482667" h="1524000">
                  <a:moveTo>
                    <a:pt x="0" y="0"/>
                  </a:moveTo>
                  <a:lnTo>
                    <a:pt x="9482667" y="0"/>
                  </a:lnTo>
                  <a:lnTo>
                    <a:pt x="9482667" y="1524000"/>
                  </a:lnTo>
                  <a:lnTo>
                    <a:pt x="0" y="1524000"/>
                  </a:lnTo>
                  <a:close/>
                </a:path>
              </a:pathLst>
            </a:custGeom>
            <a:blipFill>
              <a:blip r:embed="rId4">
                <a:alphaModFix amt="0"/>
              </a:blip>
              <a:stretch>
                <a:fillRect t="-71240" b="-71240"/>
              </a:stretch>
            </a:blipFill>
          </p:spPr>
          <p:txBody>
            <a:bodyPr/>
            <a:lstStyle/>
            <a:p>
              <a:endParaRPr lang="en-US"/>
            </a:p>
          </p:txBody>
        </p:sp>
        <p:sp>
          <p:nvSpPr>
            <p:cNvPr id="35" name="TextBox 35"/>
            <p:cNvSpPr txBox="1"/>
            <p:nvPr/>
          </p:nvSpPr>
          <p:spPr>
            <a:xfrm>
              <a:off x="0" y="0"/>
              <a:ext cx="9482671" cy="1524000"/>
            </a:xfrm>
            <a:prstGeom prst="rect">
              <a:avLst/>
            </a:prstGeom>
          </p:spPr>
          <p:txBody>
            <a:bodyPr lIns="0" tIns="0" rIns="0" bIns="0" rtlCol="0" anchor="ctr"/>
            <a:lstStyle/>
            <a:p>
              <a:pPr algn="ctr">
                <a:lnSpc>
                  <a:spcPts val="7679"/>
                </a:lnSpc>
              </a:pPr>
              <a:r>
                <a:rPr lang="en-US" sz="6399" b="1">
                  <a:solidFill>
                    <a:srgbClr val="EF8635"/>
                  </a:solidFill>
                  <a:latin typeface="DejaVu Serif Bold"/>
                  <a:ea typeface="DejaVu Serif Bold"/>
                  <a:cs typeface="DejaVu Serif Bold"/>
                  <a:sym typeface="DejaVu Serif Bold"/>
                </a:rPr>
                <a:t>23%</a:t>
              </a:r>
            </a:p>
          </p:txBody>
        </p:sp>
      </p:grpSp>
      <p:grpSp>
        <p:nvGrpSpPr>
          <p:cNvPr id="36" name="Group 36"/>
          <p:cNvGrpSpPr/>
          <p:nvPr/>
        </p:nvGrpSpPr>
        <p:grpSpPr>
          <a:xfrm>
            <a:off x="9906000" y="6845303"/>
            <a:ext cx="6731003" cy="1066800"/>
            <a:chOff x="0" y="0"/>
            <a:chExt cx="8974671" cy="1422400"/>
          </a:xfrm>
        </p:grpSpPr>
        <p:sp>
          <p:nvSpPr>
            <p:cNvPr id="37" name="Freeform 37"/>
            <p:cNvSpPr/>
            <p:nvPr/>
          </p:nvSpPr>
          <p:spPr>
            <a:xfrm>
              <a:off x="0" y="0"/>
              <a:ext cx="8974667" cy="1422400"/>
            </a:xfrm>
            <a:custGeom>
              <a:avLst/>
              <a:gdLst/>
              <a:ahLst/>
              <a:cxnLst/>
              <a:rect l="l" t="t" r="r" b="b"/>
              <a:pathLst>
                <a:path w="8974667" h="1422400">
                  <a:moveTo>
                    <a:pt x="0" y="0"/>
                  </a:moveTo>
                  <a:lnTo>
                    <a:pt x="8974667" y="0"/>
                  </a:lnTo>
                  <a:lnTo>
                    <a:pt x="8974667" y="1422400"/>
                  </a:lnTo>
                  <a:lnTo>
                    <a:pt x="0" y="1422400"/>
                  </a:lnTo>
                  <a:close/>
                </a:path>
              </a:pathLst>
            </a:custGeom>
            <a:blipFill>
              <a:blip r:embed="rId4">
                <a:alphaModFix amt="0"/>
              </a:blip>
              <a:stretch>
                <a:fillRect t="-72941" b="-72941"/>
              </a:stretch>
            </a:blipFill>
          </p:spPr>
          <p:txBody>
            <a:bodyPr/>
            <a:lstStyle/>
            <a:p>
              <a:endParaRPr lang="en-US"/>
            </a:p>
          </p:txBody>
        </p:sp>
        <p:sp>
          <p:nvSpPr>
            <p:cNvPr id="38" name="TextBox 38"/>
            <p:cNvSpPr txBox="1"/>
            <p:nvPr/>
          </p:nvSpPr>
          <p:spPr>
            <a:xfrm>
              <a:off x="0" y="-9525"/>
              <a:ext cx="8974671" cy="1431925"/>
            </a:xfrm>
            <a:prstGeom prst="rect">
              <a:avLst/>
            </a:prstGeom>
          </p:spPr>
          <p:txBody>
            <a:bodyPr lIns="0" tIns="0" rIns="0" bIns="0" rtlCol="0" anchor="ctr"/>
            <a:lstStyle/>
            <a:p>
              <a:pPr algn="ctr">
                <a:lnSpc>
                  <a:spcPts val="2999"/>
                </a:lnSpc>
              </a:pPr>
              <a:r>
                <a:rPr lang="en-US" sz="2499">
                  <a:solidFill>
                    <a:srgbClr val="101638"/>
                  </a:solidFill>
                  <a:latin typeface="DejaVu Sans Light"/>
                  <a:ea typeface="DejaVu Sans Light"/>
                  <a:cs typeface="DejaVu Sans Light"/>
                  <a:sym typeface="DejaVu Sans Light"/>
                </a:rPr>
                <a:t>Income spent on food and beverages</a:t>
              </a:r>
            </a:p>
          </p:txBody>
        </p:sp>
      </p:grpSp>
      <p:grpSp>
        <p:nvGrpSpPr>
          <p:cNvPr id="39" name="Group 39"/>
          <p:cNvGrpSpPr/>
          <p:nvPr/>
        </p:nvGrpSpPr>
        <p:grpSpPr>
          <a:xfrm>
            <a:off x="203861" y="8889023"/>
            <a:ext cx="2642214" cy="1141513"/>
            <a:chOff x="0" y="0"/>
            <a:chExt cx="3522952" cy="1522017"/>
          </a:xfrm>
        </p:grpSpPr>
        <p:grpSp>
          <p:nvGrpSpPr>
            <p:cNvPr id="40" name="Group 40"/>
            <p:cNvGrpSpPr/>
            <p:nvPr/>
          </p:nvGrpSpPr>
          <p:grpSpPr>
            <a:xfrm>
              <a:off x="0" y="0"/>
              <a:ext cx="1506186" cy="1505053"/>
              <a:chOff x="0" y="0"/>
              <a:chExt cx="297518" cy="297294"/>
            </a:xfrm>
          </p:grpSpPr>
          <p:sp>
            <p:nvSpPr>
              <p:cNvPr id="41" name="Freeform 41"/>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42" name="TextBox 42"/>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43" name="Group 43"/>
            <p:cNvGrpSpPr/>
            <p:nvPr/>
          </p:nvGrpSpPr>
          <p:grpSpPr>
            <a:xfrm>
              <a:off x="136281" y="892838"/>
              <a:ext cx="3386671" cy="629179"/>
              <a:chOff x="0" y="0"/>
              <a:chExt cx="3386671" cy="629179"/>
            </a:xfrm>
          </p:grpSpPr>
          <p:sp>
            <p:nvSpPr>
              <p:cNvPr id="44" name="Freeform 44"/>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4">
                  <a:alphaModFix amt="0"/>
                </a:blip>
                <a:stretch>
                  <a:fillRect t="-69894" b="-39870"/>
                </a:stretch>
              </a:blipFill>
            </p:spPr>
            <p:txBody>
              <a:bodyPr/>
              <a:lstStyle/>
              <a:p>
                <a:endParaRPr lang="en-US"/>
              </a:p>
            </p:txBody>
          </p:sp>
          <p:sp>
            <p:nvSpPr>
              <p:cNvPr id="45" name="TextBox 45"/>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Shelby</a:t>
                </a: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147468" y="9898407"/>
            <a:ext cx="2540003" cy="471884"/>
            <a:chOff x="0" y="0"/>
            <a:chExt cx="3386671" cy="629179"/>
          </a:xfrm>
        </p:grpSpPr>
        <p:sp>
          <p:nvSpPr>
            <p:cNvPr id="4" name="Freeform 4"/>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4">
                <a:alphaModFix amt="0"/>
              </a:blip>
              <a:stretch>
                <a:fillRect t="-69894" b="-39870"/>
              </a:stretch>
            </a:blipFill>
          </p:spPr>
          <p:txBody>
            <a:bodyPr/>
            <a:lstStyle/>
            <a:p>
              <a:endParaRPr lang="en-US"/>
            </a:p>
          </p:txBody>
        </p:sp>
        <p:sp>
          <p:nvSpPr>
            <p:cNvPr id="5" name="TextBox 5"/>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Ramzi</a:t>
              </a:r>
            </a:p>
          </p:txBody>
        </p:sp>
      </p:grpSp>
      <p:grpSp>
        <p:nvGrpSpPr>
          <p:cNvPr id="6" name="Group 6"/>
          <p:cNvGrpSpPr/>
          <p:nvPr/>
        </p:nvGrpSpPr>
        <p:grpSpPr>
          <a:xfrm>
            <a:off x="2540003" y="1859573"/>
            <a:ext cx="15838851" cy="7789985"/>
            <a:chOff x="0" y="0"/>
            <a:chExt cx="21118468" cy="10386646"/>
          </a:xfrm>
        </p:grpSpPr>
        <p:grpSp>
          <p:nvGrpSpPr>
            <p:cNvPr id="7" name="Group 7"/>
            <p:cNvGrpSpPr/>
            <p:nvPr/>
          </p:nvGrpSpPr>
          <p:grpSpPr>
            <a:xfrm>
              <a:off x="0" y="640862"/>
              <a:ext cx="8805329" cy="617415"/>
              <a:chOff x="0" y="0"/>
              <a:chExt cx="1739324" cy="121959"/>
            </a:xfrm>
          </p:grpSpPr>
          <p:sp>
            <p:nvSpPr>
              <p:cNvPr id="8" name="Freeform 8"/>
              <p:cNvSpPr/>
              <p:nvPr/>
            </p:nvSpPr>
            <p:spPr>
              <a:xfrm>
                <a:off x="0" y="0"/>
                <a:ext cx="1739324" cy="121959"/>
              </a:xfrm>
              <a:custGeom>
                <a:avLst/>
                <a:gdLst/>
                <a:ahLst/>
                <a:cxnLst/>
                <a:rect l="l" t="t" r="r" b="b"/>
                <a:pathLst>
                  <a:path w="1739324" h="121959">
                    <a:moveTo>
                      <a:pt x="0" y="0"/>
                    </a:moveTo>
                    <a:lnTo>
                      <a:pt x="1739324" y="0"/>
                    </a:lnTo>
                    <a:lnTo>
                      <a:pt x="1739324" y="121959"/>
                    </a:lnTo>
                    <a:lnTo>
                      <a:pt x="0" y="121959"/>
                    </a:lnTo>
                    <a:close/>
                  </a:path>
                </a:pathLst>
              </a:custGeom>
              <a:solidFill>
                <a:srgbClr val="FFFCF9"/>
              </a:solidFill>
            </p:spPr>
            <p:txBody>
              <a:bodyPr/>
              <a:lstStyle/>
              <a:p>
                <a:endParaRPr lang="en-US"/>
              </a:p>
            </p:txBody>
          </p:sp>
          <p:sp>
            <p:nvSpPr>
              <p:cNvPr id="9" name="TextBox 9"/>
              <p:cNvSpPr txBox="1"/>
              <p:nvPr/>
            </p:nvSpPr>
            <p:spPr>
              <a:xfrm>
                <a:off x="0" y="-9525"/>
                <a:ext cx="1739324" cy="131484"/>
              </a:xfrm>
              <a:prstGeom prst="rect">
                <a:avLst/>
              </a:prstGeom>
            </p:spPr>
            <p:txBody>
              <a:bodyPr lIns="50800" tIns="50800" rIns="50800" bIns="50800" rtlCol="0" anchor="ctr"/>
              <a:lstStyle/>
              <a:p>
                <a:pPr algn="ctr">
                  <a:lnSpc>
                    <a:spcPts val="2160"/>
                  </a:lnSpc>
                </a:pPr>
                <a:endParaRPr/>
              </a:p>
            </p:txBody>
          </p:sp>
        </p:grpSp>
        <p:grpSp>
          <p:nvGrpSpPr>
            <p:cNvPr id="10" name="Group 10"/>
            <p:cNvGrpSpPr/>
            <p:nvPr/>
          </p:nvGrpSpPr>
          <p:grpSpPr>
            <a:xfrm>
              <a:off x="0" y="4204677"/>
              <a:ext cx="8805329" cy="617415"/>
              <a:chOff x="0" y="0"/>
              <a:chExt cx="1739324" cy="121959"/>
            </a:xfrm>
          </p:grpSpPr>
          <p:sp>
            <p:nvSpPr>
              <p:cNvPr id="11" name="Freeform 11"/>
              <p:cNvSpPr/>
              <p:nvPr/>
            </p:nvSpPr>
            <p:spPr>
              <a:xfrm>
                <a:off x="0" y="0"/>
                <a:ext cx="1739324" cy="121959"/>
              </a:xfrm>
              <a:custGeom>
                <a:avLst/>
                <a:gdLst/>
                <a:ahLst/>
                <a:cxnLst/>
                <a:rect l="l" t="t" r="r" b="b"/>
                <a:pathLst>
                  <a:path w="1739324" h="121959">
                    <a:moveTo>
                      <a:pt x="0" y="0"/>
                    </a:moveTo>
                    <a:lnTo>
                      <a:pt x="1739324" y="0"/>
                    </a:lnTo>
                    <a:lnTo>
                      <a:pt x="1739324" y="121959"/>
                    </a:lnTo>
                    <a:lnTo>
                      <a:pt x="0" y="121959"/>
                    </a:lnTo>
                    <a:close/>
                  </a:path>
                </a:pathLst>
              </a:custGeom>
              <a:solidFill>
                <a:srgbClr val="FFFCF9"/>
              </a:solidFill>
            </p:spPr>
            <p:txBody>
              <a:bodyPr/>
              <a:lstStyle/>
              <a:p>
                <a:endParaRPr lang="en-US"/>
              </a:p>
            </p:txBody>
          </p:sp>
          <p:sp>
            <p:nvSpPr>
              <p:cNvPr id="12" name="TextBox 12"/>
              <p:cNvSpPr txBox="1"/>
              <p:nvPr/>
            </p:nvSpPr>
            <p:spPr>
              <a:xfrm>
                <a:off x="0" y="-9525"/>
                <a:ext cx="1739324" cy="131484"/>
              </a:xfrm>
              <a:prstGeom prst="rect">
                <a:avLst/>
              </a:prstGeom>
            </p:spPr>
            <p:txBody>
              <a:bodyPr lIns="50800" tIns="50800" rIns="50800" bIns="50800" rtlCol="0" anchor="ctr"/>
              <a:lstStyle/>
              <a:p>
                <a:pPr algn="ctr">
                  <a:lnSpc>
                    <a:spcPts val="2160"/>
                  </a:lnSpc>
                </a:pPr>
                <a:endParaRPr/>
              </a:p>
            </p:txBody>
          </p:sp>
        </p:grpSp>
        <p:grpSp>
          <p:nvGrpSpPr>
            <p:cNvPr id="13" name="Group 13"/>
            <p:cNvGrpSpPr/>
            <p:nvPr/>
          </p:nvGrpSpPr>
          <p:grpSpPr>
            <a:xfrm>
              <a:off x="144585" y="7995138"/>
              <a:ext cx="10016714" cy="617415"/>
              <a:chOff x="0" y="0"/>
              <a:chExt cx="1978610" cy="121959"/>
            </a:xfrm>
          </p:grpSpPr>
          <p:sp>
            <p:nvSpPr>
              <p:cNvPr id="14" name="Freeform 14"/>
              <p:cNvSpPr/>
              <p:nvPr/>
            </p:nvSpPr>
            <p:spPr>
              <a:xfrm>
                <a:off x="0" y="0"/>
                <a:ext cx="1978610" cy="121959"/>
              </a:xfrm>
              <a:custGeom>
                <a:avLst/>
                <a:gdLst/>
                <a:ahLst/>
                <a:cxnLst/>
                <a:rect l="l" t="t" r="r" b="b"/>
                <a:pathLst>
                  <a:path w="1978610" h="121959">
                    <a:moveTo>
                      <a:pt x="0" y="0"/>
                    </a:moveTo>
                    <a:lnTo>
                      <a:pt x="1978610" y="0"/>
                    </a:lnTo>
                    <a:lnTo>
                      <a:pt x="1978610" y="121959"/>
                    </a:lnTo>
                    <a:lnTo>
                      <a:pt x="0" y="121959"/>
                    </a:lnTo>
                    <a:close/>
                  </a:path>
                </a:pathLst>
              </a:custGeom>
              <a:solidFill>
                <a:srgbClr val="FFFCF9"/>
              </a:solidFill>
            </p:spPr>
            <p:txBody>
              <a:bodyPr/>
              <a:lstStyle/>
              <a:p>
                <a:endParaRPr lang="en-US"/>
              </a:p>
            </p:txBody>
          </p:sp>
          <p:sp>
            <p:nvSpPr>
              <p:cNvPr id="15" name="TextBox 15"/>
              <p:cNvSpPr txBox="1"/>
              <p:nvPr/>
            </p:nvSpPr>
            <p:spPr>
              <a:xfrm>
                <a:off x="0" y="-9525"/>
                <a:ext cx="1978610" cy="131484"/>
              </a:xfrm>
              <a:prstGeom prst="rect">
                <a:avLst/>
              </a:prstGeom>
            </p:spPr>
            <p:txBody>
              <a:bodyPr lIns="50800" tIns="50800" rIns="50800" bIns="50800" rtlCol="0" anchor="ctr"/>
              <a:lstStyle/>
              <a:p>
                <a:pPr algn="ctr">
                  <a:lnSpc>
                    <a:spcPts val="2160"/>
                  </a:lnSpc>
                </a:pPr>
                <a:endParaRPr/>
              </a:p>
            </p:txBody>
          </p:sp>
        </p:grpSp>
        <p:grpSp>
          <p:nvGrpSpPr>
            <p:cNvPr id="16" name="Group 16"/>
            <p:cNvGrpSpPr/>
            <p:nvPr/>
          </p:nvGrpSpPr>
          <p:grpSpPr>
            <a:xfrm>
              <a:off x="8800123" y="949569"/>
              <a:ext cx="1361175" cy="1594338"/>
              <a:chOff x="0" y="0"/>
              <a:chExt cx="268874" cy="314931"/>
            </a:xfrm>
          </p:grpSpPr>
          <p:sp>
            <p:nvSpPr>
              <p:cNvPr id="17" name="Freeform 17"/>
              <p:cNvSpPr/>
              <p:nvPr/>
            </p:nvSpPr>
            <p:spPr>
              <a:xfrm>
                <a:off x="0" y="0"/>
                <a:ext cx="268874" cy="314931"/>
              </a:xfrm>
              <a:custGeom>
                <a:avLst/>
                <a:gdLst/>
                <a:ahLst/>
                <a:cxnLst/>
                <a:rect l="l" t="t" r="r" b="b"/>
                <a:pathLst>
                  <a:path w="268874" h="314931">
                    <a:moveTo>
                      <a:pt x="0" y="0"/>
                    </a:moveTo>
                    <a:lnTo>
                      <a:pt x="268874" y="0"/>
                    </a:lnTo>
                    <a:lnTo>
                      <a:pt x="268874" y="314931"/>
                    </a:lnTo>
                    <a:lnTo>
                      <a:pt x="0" y="314931"/>
                    </a:lnTo>
                    <a:close/>
                  </a:path>
                </a:pathLst>
              </a:custGeom>
              <a:solidFill>
                <a:srgbClr val="FFFCF9"/>
              </a:solidFill>
            </p:spPr>
            <p:txBody>
              <a:bodyPr/>
              <a:lstStyle/>
              <a:p>
                <a:endParaRPr lang="en-US"/>
              </a:p>
            </p:txBody>
          </p:sp>
          <p:sp>
            <p:nvSpPr>
              <p:cNvPr id="18" name="TextBox 18"/>
              <p:cNvSpPr txBox="1"/>
              <p:nvPr/>
            </p:nvSpPr>
            <p:spPr>
              <a:xfrm>
                <a:off x="0" y="-9525"/>
                <a:ext cx="268874" cy="324456"/>
              </a:xfrm>
              <a:prstGeom prst="rect">
                <a:avLst/>
              </a:prstGeom>
            </p:spPr>
            <p:txBody>
              <a:bodyPr lIns="50800" tIns="50800" rIns="50800" bIns="50800" rtlCol="0" anchor="ctr"/>
              <a:lstStyle/>
              <a:p>
                <a:pPr algn="ctr">
                  <a:lnSpc>
                    <a:spcPts val="2160"/>
                  </a:lnSpc>
                </a:pPr>
                <a:endParaRPr/>
              </a:p>
            </p:txBody>
          </p:sp>
        </p:grpSp>
        <p:grpSp>
          <p:nvGrpSpPr>
            <p:cNvPr id="19" name="Group 19"/>
            <p:cNvGrpSpPr/>
            <p:nvPr/>
          </p:nvGrpSpPr>
          <p:grpSpPr>
            <a:xfrm>
              <a:off x="4472354" y="4943231"/>
              <a:ext cx="1361175" cy="1594338"/>
              <a:chOff x="0" y="0"/>
              <a:chExt cx="268874" cy="314931"/>
            </a:xfrm>
          </p:grpSpPr>
          <p:sp>
            <p:nvSpPr>
              <p:cNvPr id="20" name="Freeform 20"/>
              <p:cNvSpPr/>
              <p:nvPr/>
            </p:nvSpPr>
            <p:spPr>
              <a:xfrm>
                <a:off x="0" y="0"/>
                <a:ext cx="268874" cy="314931"/>
              </a:xfrm>
              <a:custGeom>
                <a:avLst/>
                <a:gdLst/>
                <a:ahLst/>
                <a:cxnLst/>
                <a:rect l="l" t="t" r="r" b="b"/>
                <a:pathLst>
                  <a:path w="268874" h="314931">
                    <a:moveTo>
                      <a:pt x="0" y="0"/>
                    </a:moveTo>
                    <a:lnTo>
                      <a:pt x="268874" y="0"/>
                    </a:lnTo>
                    <a:lnTo>
                      <a:pt x="268874" y="314931"/>
                    </a:lnTo>
                    <a:lnTo>
                      <a:pt x="0" y="314931"/>
                    </a:lnTo>
                    <a:close/>
                  </a:path>
                </a:pathLst>
              </a:custGeom>
              <a:solidFill>
                <a:srgbClr val="FFFCF9"/>
              </a:solidFill>
            </p:spPr>
            <p:txBody>
              <a:bodyPr/>
              <a:lstStyle/>
              <a:p>
                <a:endParaRPr lang="en-US"/>
              </a:p>
            </p:txBody>
          </p:sp>
          <p:sp>
            <p:nvSpPr>
              <p:cNvPr id="21" name="TextBox 21"/>
              <p:cNvSpPr txBox="1"/>
              <p:nvPr/>
            </p:nvSpPr>
            <p:spPr>
              <a:xfrm>
                <a:off x="0" y="-9525"/>
                <a:ext cx="268874" cy="324456"/>
              </a:xfrm>
              <a:prstGeom prst="rect">
                <a:avLst/>
              </a:prstGeom>
            </p:spPr>
            <p:txBody>
              <a:bodyPr lIns="50800" tIns="50800" rIns="50800" bIns="50800" rtlCol="0" anchor="ctr"/>
              <a:lstStyle/>
              <a:p>
                <a:pPr algn="ctr">
                  <a:lnSpc>
                    <a:spcPts val="2160"/>
                  </a:lnSpc>
                </a:pPr>
                <a:endParaRPr/>
              </a:p>
            </p:txBody>
          </p:sp>
        </p:grpSp>
        <p:grpSp>
          <p:nvGrpSpPr>
            <p:cNvPr id="22" name="Group 22"/>
            <p:cNvGrpSpPr/>
            <p:nvPr/>
          </p:nvGrpSpPr>
          <p:grpSpPr>
            <a:xfrm>
              <a:off x="8800123" y="8792308"/>
              <a:ext cx="1361175" cy="1594338"/>
              <a:chOff x="0" y="0"/>
              <a:chExt cx="268874" cy="314931"/>
            </a:xfrm>
          </p:grpSpPr>
          <p:sp>
            <p:nvSpPr>
              <p:cNvPr id="23" name="Freeform 23"/>
              <p:cNvSpPr/>
              <p:nvPr/>
            </p:nvSpPr>
            <p:spPr>
              <a:xfrm>
                <a:off x="0" y="0"/>
                <a:ext cx="268874" cy="314931"/>
              </a:xfrm>
              <a:custGeom>
                <a:avLst/>
                <a:gdLst/>
                <a:ahLst/>
                <a:cxnLst/>
                <a:rect l="l" t="t" r="r" b="b"/>
                <a:pathLst>
                  <a:path w="268874" h="314931">
                    <a:moveTo>
                      <a:pt x="0" y="0"/>
                    </a:moveTo>
                    <a:lnTo>
                      <a:pt x="268874" y="0"/>
                    </a:lnTo>
                    <a:lnTo>
                      <a:pt x="268874" y="314931"/>
                    </a:lnTo>
                    <a:lnTo>
                      <a:pt x="0" y="314931"/>
                    </a:lnTo>
                    <a:close/>
                  </a:path>
                </a:pathLst>
              </a:custGeom>
              <a:solidFill>
                <a:srgbClr val="FFFCF9"/>
              </a:solidFill>
            </p:spPr>
            <p:txBody>
              <a:bodyPr/>
              <a:lstStyle/>
              <a:p>
                <a:endParaRPr lang="en-US"/>
              </a:p>
            </p:txBody>
          </p:sp>
          <p:sp>
            <p:nvSpPr>
              <p:cNvPr id="24" name="TextBox 24"/>
              <p:cNvSpPr txBox="1"/>
              <p:nvPr/>
            </p:nvSpPr>
            <p:spPr>
              <a:xfrm>
                <a:off x="0" y="-9525"/>
                <a:ext cx="268874" cy="324456"/>
              </a:xfrm>
              <a:prstGeom prst="rect">
                <a:avLst/>
              </a:prstGeom>
            </p:spPr>
            <p:txBody>
              <a:bodyPr lIns="50800" tIns="50800" rIns="50800" bIns="50800" rtlCol="0" anchor="ctr"/>
              <a:lstStyle/>
              <a:p>
                <a:pPr algn="ctr">
                  <a:lnSpc>
                    <a:spcPts val="2160"/>
                  </a:lnSpc>
                </a:pPr>
                <a:endParaRPr/>
              </a:p>
            </p:txBody>
          </p:sp>
        </p:grpSp>
        <p:grpSp>
          <p:nvGrpSpPr>
            <p:cNvPr id="25" name="Group 25"/>
            <p:cNvGrpSpPr/>
            <p:nvPr/>
          </p:nvGrpSpPr>
          <p:grpSpPr>
            <a:xfrm>
              <a:off x="13340862" y="0"/>
              <a:ext cx="1361175" cy="1594338"/>
              <a:chOff x="0" y="0"/>
              <a:chExt cx="268874" cy="314931"/>
            </a:xfrm>
          </p:grpSpPr>
          <p:sp>
            <p:nvSpPr>
              <p:cNvPr id="26" name="Freeform 26"/>
              <p:cNvSpPr/>
              <p:nvPr/>
            </p:nvSpPr>
            <p:spPr>
              <a:xfrm>
                <a:off x="0" y="0"/>
                <a:ext cx="268874" cy="314931"/>
              </a:xfrm>
              <a:custGeom>
                <a:avLst/>
                <a:gdLst/>
                <a:ahLst/>
                <a:cxnLst/>
                <a:rect l="l" t="t" r="r" b="b"/>
                <a:pathLst>
                  <a:path w="268874" h="314931">
                    <a:moveTo>
                      <a:pt x="0" y="0"/>
                    </a:moveTo>
                    <a:lnTo>
                      <a:pt x="268874" y="0"/>
                    </a:lnTo>
                    <a:lnTo>
                      <a:pt x="268874" y="314931"/>
                    </a:lnTo>
                    <a:lnTo>
                      <a:pt x="0" y="314931"/>
                    </a:lnTo>
                    <a:close/>
                  </a:path>
                </a:pathLst>
              </a:custGeom>
              <a:solidFill>
                <a:srgbClr val="F4EBDD"/>
              </a:solidFill>
            </p:spPr>
            <p:txBody>
              <a:bodyPr/>
              <a:lstStyle/>
              <a:p>
                <a:endParaRPr lang="en-US"/>
              </a:p>
            </p:txBody>
          </p:sp>
          <p:sp>
            <p:nvSpPr>
              <p:cNvPr id="27" name="TextBox 27"/>
              <p:cNvSpPr txBox="1"/>
              <p:nvPr/>
            </p:nvSpPr>
            <p:spPr>
              <a:xfrm>
                <a:off x="0" y="-9525"/>
                <a:ext cx="268874" cy="324456"/>
              </a:xfrm>
              <a:prstGeom prst="rect">
                <a:avLst/>
              </a:prstGeom>
            </p:spPr>
            <p:txBody>
              <a:bodyPr lIns="50800" tIns="50800" rIns="50800" bIns="50800" rtlCol="0" anchor="ctr"/>
              <a:lstStyle/>
              <a:p>
                <a:pPr algn="ctr">
                  <a:lnSpc>
                    <a:spcPts val="2160"/>
                  </a:lnSpc>
                </a:pPr>
                <a:endParaRPr/>
              </a:p>
            </p:txBody>
          </p:sp>
        </p:grpSp>
        <p:grpSp>
          <p:nvGrpSpPr>
            <p:cNvPr id="28" name="Group 28"/>
            <p:cNvGrpSpPr/>
            <p:nvPr/>
          </p:nvGrpSpPr>
          <p:grpSpPr>
            <a:xfrm>
              <a:off x="12785320" y="2784231"/>
              <a:ext cx="1361175" cy="1594338"/>
              <a:chOff x="0" y="0"/>
              <a:chExt cx="268874" cy="314931"/>
            </a:xfrm>
          </p:grpSpPr>
          <p:sp>
            <p:nvSpPr>
              <p:cNvPr id="29" name="Freeform 29"/>
              <p:cNvSpPr/>
              <p:nvPr/>
            </p:nvSpPr>
            <p:spPr>
              <a:xfrm>
                <a:off x="0" y="0"/>
                <a:ext cx="268874" cy="314931"/>
              </a:xfrm>
              <a:custGeom>
                <a:avLst/>
                <a:gdLst/>
                <a:ahLst/>
                <a:cxnLst/>
                <a:rect l="l" t="t" r="r" b="b"/>
                <a:pathLst>
                  <a:path w="268874" h="314931">
                    <a:moveTo>
                      <a:pt x="0" y="0"/>
                    </a:moveTo>
                    <a:lnTo>
                      <a:pt x="268874" y="0"/>
                    </a:lnTo>
                    <a:lnTo>
                      <a:pt x="268874" y="314931"/>
                    </a:lnTo>
                    <a:lnTo>
                      <a:pt x="0" y="314931"/>
                    </a:lnTo>
                    <a:close/>
                  </a:path>
                </a:pathLst>
              </a:custGeom>
              <a:solidFill>
                <a:srgbClr val="F4EBDD"/>
              </a:solidFill>
            </p:spPr>
            <p:txBody>
              <a:bodyPr/>
              <a:lstStyle/>
              <a:p>
                <a:endParaRPr lang="en-US"/>
              </a:p>
            </p:txBody>
          </p:sp>
          <p:sp>
            <p:nvSpPr>
              <p:cNvPr id="30" name="TextBox 30"/>
              <p:cNvSpPr txBox="1"/>
              <p:nvPr/>
            </p:nvSpPr>
            <p:spPr>
              <a:xfrm>
                <a:off x="0" y="-9525"/>
                <a:ext cx="268874" cy="324456"/>
              </a:xfrm>
              <a:prstGeom prst="rect">
                <a:avLst/>
              </a:prstGeom>
            </p:spPr>
            <p:txBody>
              <a:bodyPr lIns="50800" tIns="50800" rIns="50800" bIns="50800" rtlCol="0" anchor="ctr"/>
              <a:lstStyle/>
              <a:p>
                <a:pPr algn="ctr">
                  <a:lnSpc>
                    <a:spcPts val="2160"/>
                  </a:lnSpc>
                </a:pPr>
                <a:endParaRPr/>
              </a:p>
            </p:txBody>
          </p:sp>
        </p:grpSp>
        <p:grpSp>
          <p:nvGrpSpPr>
            <p:cNvPr id="31" name="Group 31"/>
            <p:cNvGrpSpPr/>
            <p:nvPr/>
          </p:nvGrpSpPr>
          <p:grpSpPr>
            <a:xfrm>
              <a:off x="20135522" y="2043723"/>
              <a:ext cx="982946" cy="1000369"/>
              <a:chOff x="0" y="0"/>
              <a:chExt cx="194162" cy="197604"/>
            </a:xfrm>
          </p:grpSpPr>
          <p:sp>
            <p:nvSpPr>
              <p:cNvPr id="32" name="Freeform 32"/>
              <p:cNvSpPr/>
              <p:nvPr/>
            </p:nvSpPr>
            <p:spPr>
              <a:xfrm>
                <a:off x="0" y="0"/>
                <a:ext cx="194162" cy="197604"/>
              </a:xfrm>
              <a:custGeom>
                <a:avLst/>
                <a:gdLst/>
                <a:ahLst/>
                <a:cxnLst/>
                <a:rect l="l" t="t" r="r" b="b"/>
                <a:pathLst>
                  <a:path w="194162" h="197604">
                    <a:moveTo>
                      <a:pt x="0" y="0"/>
                    </a:moveTo>
                    <a:lnTo>
                      <a:pt x="194162" y="0"/>
                    </a:lnTo>
                    <a:lnTo>
                      <a:pt x="194162" y="197604"/>
                    </a:lnTo>
                    <a:lnTo>
                      <a:pt x="0" y="197604"/>
                    </a:lnTo>
                    <a:close/>
                  </a:path>
                </a:pathLst>
              </a:custGeom>
              <a:solidFill>
                <a:srgbClr val="F4EBDD"/>
              </a:solidFill>
            </p:spPr>
            <p:txBody>
              <a:bodyPr/>
              <a:lstStyle/>
              <a:p>
                <a:endParaRPr lang="en-US"/>
              </a:p>
            </p:txBody>
          </p:sp>
          <p:sp>
            <p:nvSpPr>
              <p:cNvPr id="33" name="TextBox 33"/>
              <p:cNvSpPr txBox="1"/>
              <p:nvPr/>
            </p:nvSpPr>
            <p:spPr>
              <a:xfrm>
                <a:off x="0" y="-9525"/>
                <a:ext cx="194162" cy="207129"/>
              </a:xfrm>
              <a:prstGeom prst="rect">
                <a:avLst/>
              </a:prstGeom>
            </p:spPr>
            <p:txBody>
              <a:bodyPr lIns="50800" tIns="50800" rIns="50800" bIns="50800" rtlCol="0" anchor="ctr"/>
              <a:lstStyle/>
              <a:p>
                <a:pPr algn="ctr">
                  <a:lnSpc>
                    <a:spcPts val="2160"/>
                  </a:lnSpc>
                </a:pPr>
                <a:endParaRPr/>
              </a:p>
            </p:txBody>
          </p:sp>
        </p:grpSp>
      </p:grpSp>
      <p:grpSp>
        <p:nvGrpSpPr>
          <p:cNvPr id="34" name="Group 34"/>
          <p:cNvGrpSpPr/>
          <p:nvPr/>
        </p:nvGrpSpPr>
        <p:grpSpPr>
          <a:xfrm>
            <a:off x="12639434" y="3169627"/>
            <a:ext cx="1020881" cy="1195754"/>
            <a:chOff x="0" y="0"/>
            <a:chExt cx="268874" cy="314931"/>
          </a:xfrm>
        </p:grpSpPr>
        <p:sp>
          <p:nvSpPr>
            <p:cNvPr id="35" name="Freeform 35"/>
            <p:cNvSpPr/>
            <p:nvPr/>
          </p:nvSpPr>
          <p:spPr>
            <a:xfrm>
              <a:off x="0" y="0"/>
              <a:ext cx="268874" cy="314931"/>
            </a:xfrm>
            <a:custGeom>
              <a:avLst/>
              <a:gdLst/>
              <a:ahLst/>
              <a:cxnLst/>
              <a:rect l="l" t="t" r="r" b="b"/>
              <a:pathLst>
                <a:path w="268874" h="314931">
                  <a:moveTo>
                    <a:pt x="0" y="0"/>
                  </a:moveTo>
                  <a:lnTo>
                    <a:pt x="268874" y="0"/>
                  </a:lnTo>
                  <a:lnTo>
                    <a:pt x="268874" y="314931"/>
                  </a:lnTo>
                  <a:lnTo>
                    <a:pt x="0" y="314931"/>
                  </a:lnTo>
                  <a:close/>
                </a:path>
              </a:pathLst>
            </a:custGeom>
            <a:solidFill>
              <a:srgbClr val="F4EBDD"/>
            </a:solidFill>
          </p:spPr>
          <p:txBody>
            <a:bodyPr/>
            <a:lstStyle/>
            <a:p>
              <a:endParaRPr lang="en-US"/>
            </a:p>
          </p:txBody>
        </p:sp>
        <p:sp>
          <p:nvSpPr>
            <p:cNvPr id="36" name="TextBox 36"/>
            <p:cNvSpPr txBox="1"/>
            <p:nvPr/>
          </p:nvSpPr>
          <p:spPr>
            <a:xfrm>
              <a:off x="0" y="-9525"/>
              <a:ext cx="268874" cy="324456"/>
            </a:xfrm>
            <a:prstGeom prst="rect">
              <a:avLst/>
            </a:prstGeom>
          </p:spPr>
          <p:txBody>
            <a:bodyPr lIns="50800" tIns="50800" rIns="50800" bIns="50800" rtlCol="0" anchor="ctr"/>
            <a:lstStyle/>
            <a:p>
              <a:pPr algn="ctr">
                <a:lnSpc>
                  <a:spcPts val="2160"/>
                </a:lnSpc>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8680" y="467995"/>
            <a:ext cx="16764000" cy="939800"/>
            <a:chOff x="0" y="0"/>
            <a:chExt cx="22352000" cy="1253067"/>
          </a:xfrm>
        </p:grpSpPr>
        <p:sp>
          <p:nvSpPr>
            <p:cNvPr id="5" name="Freeform 5"/>
            <p:cNvSpPr/>
            <p:nvPr/>
          </p:nvSpPr>
          <p:spPr>
            <a:xfrm>
              <a:off x="0" y="0"/>
              <a:ext cx="22352000" cy="1253062"/>
            </a:xfrm>
            <a:custGeom>
              <a:avLst/>
              <a:gdLst/>
              <a:ahLst/>
              <a:cxnLst/>
              <a:rect l="l" t="t" r="r" b="b"/>
              <a:pathLst>
                <a:path w="22352000" h="1253062">
                  <a:moveTo>
                    <a:pt x="0" y="0"/>
                  </a:moveTo>
                  <a:lnTo>
                    <a:pt x="22352000" y="0"/>
                  </a:lnTo>
                  <a:lnTo>
                    <a:pt x="22352000" y="1253062"/>
                  </a:lnTo>
                  <a:lnTo>
                    <a:pt x="0" y="1253062"/>
                  </a:lnTo>
                  <a:close/>
                </a:path>
              </a:pathLst>
            </a:custGeom>
            <a:blipFill>
              <a:blip r:embed="rId3">
                <a:alphaModFix amt="0"/>
              </a:blip>
              <a:stretch>
                <a:fillRect t="-297571" b="-297572"/>
              </a:stretch>
            </a:blipFill>
          </p:spPr>
          <p:txBody>
            <a:bodyPr/>
            <a:lstStyle/>
            <a:p>
              <a:endParaRPr lang="en-US"/>
            </a:p>
          </p:txBody>
        </p:sp>
        <p:sp>
          <p:nvSpPr>
            <p:cNvPr id="6" name="TextBox 6"/>
            <p:cNvSpPr txBox="1"/>
            <p:nvPr/>
          </p:nvSpPr>
          <p:spPr>
            <a:xfrm>
              <a:off x="0" y="-9525"/>
              <a:ext cx="22352000" cy="1262592"/>
            </a:xfrm>
            <a:prstGeom prst="rect">
              <a:avLst/>
            </a:prstGeom>
          </p:spPr>
          <p:txBody>
            <a:bodyPr lIns="0" tIns="0" rIns="0" bIns="0" rtlCol="0" anchor="ctr"/>
            <a:lstStyle/>
            <a:p>
              <a:pPr algn="ctr">
                <a:lnSpc>
                  <a:spcPts val="4680"/>
                </a:lnSpc>
              </a:pPr>
              <a:r>
                <a:rPr lang="en-US" sz="3900" b="1">
                  <a:solidFill>
                    <a:srgbClr val="101638"/>
                  </a:solidFill>
                  <a:latin typeface="DejaVu Serif Bold"/>
                  <a:ea typeface="DejaVu Serif Bold"/>
                  <a:cs typeface="DejaVu Serif Bold"/>
                  <a:sym typeface="DejaVu Serif Bold"/>
                </a:rPr>
                <a:t>SOCIAL MEDIA: FORGOTTEN TO TRENDING</a:t>
              </a:r>
            </a:p>
          </p:txBody>
        </p:sp>
      </p:grpSp>
      <p:grpSp>
        <p:nvGrpSpPr>
          <p:cNvPr id="7" name="Group 7"/>
          <p:cNvGrpSpPr/>
          <p:nvPr/>
        </p:nvGrpSpPr>
        <p:grpSpPr>
          <a:xfrm>
            <a:off x="941070" y="2084070"/>
            <a:ext cx="7896863" cy="6499860"/>
            <a:chOff x="0" y="0"/>
            <a:chExt cx="10529151" cy="8666480"/>
          </a:xfrm>
        </p:grpSpPr>
        <p:sp>
          <p:nvSpPr>
            <p:cNvPr id="8" name="Freeform 8"/>
            <p:cNvSpPr/>
            <p:nvPr/>
          </p:nvSpPr>
          <p:spPr>
            <a:xfrm>
              <a:off x="0" y="0"/>
              <a:ext cx="10529188" cy="8666480"/>
            </a:xfrm>
            <a:custGeom>
              <a:avLst/>
              <a:gdLst/>
              <a:ahLst/>
              <a:cxnLst/>
              <a:rect l="l" t="t" r="r" b="b"/>
              <a:pathLst>
                <a:path w="10529188" h="8666480">
                  <a:moveTo>
                    <a:pt x="0" y="271907"/>
                  </a:moveTo>
                  <a:cubicBezTo>
                    <a:pt x="0" y="121666"/>
                    <a:pt x="121666" y="0"/>
                    <a:pt x="271907" y="0"/>
                  </a:cubicBezTo>
                  <a:lnTo>
                    <a:pt x="10257282" y="0"/>
                  </a:lnTo>
                  <a:cubicBezTo>
                    <a:pt x="10407396" y="0"/>
                    <a:pt x="10529188" y="121666"/>
                    <a:pt x="10529188" y="271907"/>
                  </a:cubicBezTo>
                  <a:lnTo>
                    <a:pt x="10529188" y="8394573"/>
                  </a:lnTo>
                  <a:cubicBezTo>
                    <a:pt x="10529188" y="8544687"/>
                    <a:pt x="10407523" y="8666480"/>
                    <a:pt x="10257282" y="8666480"/>
                  </a:cubicBezTo>
                  <a:lnTo>
                    <a:pt x="271907" y="8666480"/>
                  </a:lnTo>
                  <a:cubicBezTo>
                    <a:pt x="121666" y="8666480"/>
                    <a:pt x="0" y="8544814"/>
                    <a:pt x="0" y="8394573"/>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333500" y="2222497"/>
            <a:ext cx="7112003" cy="507997"/>
            <a:chOff x="0" y="0"/>
            <a:chExt cx="9482671" cy="677329"/>
          </a:xfrm>
        </p:grpSpPr>
        <p:sp>
          <p:nvSpPr>
            <p:cNvPr id="10" name="Freeform 10"/>
            <p:cNvSpPr/>
            <p:nvPr/>
          </p:nvSpPr>
          <p:spPr>
            <a:xfrm>
              <a:off x="0" y="0"/>
              <a:ext cx="9482667" cy="677333"/>
            </a:xfrm>
            <a:custGeom>
              <a:avLst/>
              <a:gdLst/>
              <a:ahLst/>
              <a:cxnLst/>
              <a:rect l="l" t="t" r="r" b="b"/>
              <a:pathLst>
                <a:path w="9482667" h="677333">
                  <a:moveTo>
                    <a:pt x="0" y="0"/>
                  </a:moveTo>
                  <a:lnTo>
                    <a:pt x="9482667" y="0"/>
                  </a:lnTo>
                  <a:lnTo>
                    <a:pt x="9482667" y="677333"/>
                  </a:lnTo>
                  <a:lnTo>
                    <a:pt x="0" y="677333"/>
                  </a:lnTo>
                  <a:close/>
                </a:path>
              </a:pathLst>
            </a:custGeom>
            <a:blipFill>
              <a:blip r:embed="rId3">
                <a:alphaModFix amt="0"/>
              </a:blip>
              <a:stretch>
                <a:fillRect t="-222790" b="-222790"/>
              </a:stretch>
            </a:blipFill>
          </p:spPr>
          <p:txBody>
            <a:bodyPr/>
            <a:lstStyle/>
            <a:p>
              <a:endParaRPr lang="en-US"/>
            </a:p>
          </p:txBody>
        </p:sp>
        <p:sp>
          <p:nvSpPr>
            <p:cNvPr id="11" name="TextBox 11"/>
            <p:cNvSpPr txBox="1"/>
            <p:nvPr/>
          </p:nvSpPr>
          <p:spPr>
            <a:xfrm>
              <a:off x="0" y="-9525"/>
              <a:ext cx="9482671" cy="686854"/>
            </a:xfrm>
            <a:prstGeom prst="rect">
              <a:avLst/>
            </a:prstGeom>
          </p:spPr>
          <p:txBody>
            <a:bodyPr lIns="0" tIns="0" rIns="0" bIns="0" rtlCol="0" anchor="ctr"/>
            <a:lstStyle/>
            <a:p>
              <a:pPr algn="ctr">
                <a:lnSpc>
                  <a:spcPts val="3480"/>
                </a:lnSpc>
              </a:pPr>
              <a:r>
                <a:rPr lang="en-US" sz="2900" b="1">
                  <a:solidFill>
                    <a:srgbClr val="101638"/>
                  </a:solidFill>
                  <a:latin typeface="DejaVu Serif Bold"/>
                  <a:ea typeface="DejaVu Serif Bold"/>
                  <a:cs typeface="DejaVu Serif Bold"/>
                  <a:sym typeface="DejaVu Serif Bold"/>
                </a:rPr>
                <a:t>Pantene</a:t>
              </a:r>
            </a:p>
          </p:txBody>
        </p:sp>
      </p:grpSp>
      <p:grpSp>
        <p:nvGrpSpPr>
          <p:cNvPr id="12" name="Group 12"/>
          <p:cNvGrpSpPr/>
          <p:nvPr/>
        </p:nvGrpSpPr>
        <p:grpSpPr>
          <a:xfrm>
            <a:off x="2857500" y="2921003"/>
            <a:ext cx="4064003" cy="2984497"/>
            <a:chOff x="0" y="0"/>
            <a:chExt cx="5418671" cy="3979329"/>
          </a:xfrm>
        </p:grpSpPr>
        <p:sp>
          <p:nvSpPr>
            <p:cNvPr id="13" name="Freeform 13"/>
            <p:cNvSpPr/>
            <p:nvPr/>
          </p:nvSpPr>
          <p:spPr>
            <a:xfrm>
              <a:off x="0" y="0"/>
              <a:ext cx="5418709" cy="3979291"/>
            </a:xfrm>
            <a:custGeom>
              <a:avLst/>
              <a:gdLst/>
              <a:ahLst/>
              <a:cxnLst/>
              <a:rect l="l" t="t" r="r" b="b"/>
              <a:pathLst>
                <a:path w="5418709" h="3979291">
                  <a:moveTo>
                    <a:pt x="0" y="0"/>
                  </a:moveTo>
                  <a:lnTo>
                    <a:pt x="5418709" y="0"/>
                  </a:lnTo>
                  <a:lnTo>
                    <a:pt x="5418709" y="3979291"/>
                  </a:lnTo>
                  <a:lnTo>
                    <a:pt x="0" y="3979291"/>
                  </a:lnTo>
                  <a:lnTo>
                    <a:pt x="0" y="0"/>
                  </a:lnTo>
                  <a:close/>
                </a:path>
              </a:pathLst>
            </a:custGeom>
            <a:blipFill>
              <a:blip r:embed="rId4"/>
              <a:stretch>
                <a:fillRect t="-328" b="-329"/>
              </a:stretch>
            </a:blipFill>
          </p:spPr>
          <p:txBody>
            <a:bodyPr/>
            <a:lstStyle/>
            <a:p>
              <a:endParaRPr lang="en-US"/>
            </a:p>
          </p:txBody>
        </p:sp>
      </p:grpSp>
      <p:grpSp>
        <p:nvGrpSpPr>
          <p:cNvPr id="14" name="Group 14"/>
          <p:cNvGrpSpPr/>
          <p:nvPr/>
        </p:nvGrpSpPr>
        <p:grpSpPr>
          <a:xfrm>
            <a:off x="1168403" y="6261097"/>
            <a:ext cx="2387603" cy="698497"/>
            <a:chOff x="0" y="0"/>
            <a:chExt cx="3183471" cy="931329"/>
          </a:xfrm>
        </p:grpSpPr>
        <p:sp>
          <p:nvSpPr>
            <p:cNvPr id="15" name="Freeform 15"/>
            <p:cNvSpPr/>
            <p:nvPr/>
          </p:nvSpPr>
          <p:spPr>
            <a:xfrm>
              <a:off x="0" y="0"/>
              <a:ext cx="3183467" cy="931333"/>
            </a:xfrm>
            <a:custGeom>
              <a:avLst/>
              <a:gdLst/>
              <a:ahLst/>
              <a:cxnLst/>
              <a:rect l="l" t="t" r="r" b="b"/>
              <a:pathLst>
                <a:path w="3183467" h="931333">
                  <a:moveTo>
                    <a:pt x="0" y="0"/>
                  </a:moveTo>
                  <a:lnTo>
                    <a:pt x="3183467" y="0"/>
                  </a:lnTo>
                  <a:lnTo>
                    <a:pt x="3183467" y="931333"/>
                  </a:lnTo>
                  <a:lnTo>
                    <a:pt x="0" y="931333"/>
                  </a:lnTo>
                  <a:close/>
                </a:path>
              </a:pathLst>
            </a:custGeom>
            <a:blipFill>
              <a:blip r:embed="rId3">
                <a:alphaModFix amt="0"/>
              </a:blip>
              <a:stretch>
                <a:fillRect t="-16603" b="-16603"/>
              </a:stretch>
            </a:blipFill>
          </p:spPr>
          <p:txBody>
            <a:bodyPr/>
            <a:lstStyle/>
            <a:p>
              <a:endParaRPr lang="en-US"/>
            </a:p>
          </p:txBody>
        </p:sp>
        <p:sp>
          <p:nvSpPr>
            <p:cNvPr id="16" name="TextBox 16"/>
            <p:cNvSpPr txBox="1"/>
            <p:nvPr/>
          </p:nvSpPr>
          <p:spPr>
            <a:xfrm>
              <a:off x="0" y="-9525"/>
              <a:ext cx="3183471" cy="940854"/>
            </a:xfrm>
            <a:prstGeom prst="rect">
              <a:avLst/>
            </a:prstGeom>
          </p:spPr>
          <p:txBody>
            <a:bodyPr lIns="0" tIns="0" rIns="0" bIns="0" rtlCol="0" anchor="ctr"/>
            <a:lstStyle/>
            <a:p>
              <a:pPr algn="ctr">
                <a:lnSpc>
                  <a:spcPts val="4200"/>
                </a:lnSpc>
              </a:pPr>
              <a:r>
                <a:rPr lang="en-US" sz="3500" b="1">
                  <a:solidFill>
                    <a:srgbClr val="EF4C8B"/>
                  </a:solidFill>
                  <a:latin typeface="DejaVu Sans Bold"/>
                  <a:ea typeface="DejaVu Sans Bold"/>
                  <a:cs typeface="DejaVu Sans Bold"/>
                  <a:sym typeface="DejaVu Sans Bold"/>
                </a:rPr>
                <a:t>+20%</a:t>
              </a:r>
            </a:p>
          </p:txBody>
        </p:sp>
      </p:grpSp>
      <p:grpSp>
        <p:nvGrpSpPr>
          <p:cNvPr id="17" name="Group 17"/>
          <p:cNvGrpSpPr/>
          <p:nvPr/>
        </p:nvGrpSpPr>
        <p:grpSpPr>
          <a:xfrm>
            <a:off x="1244603" y="7010400"/>
            <a:ext cx="2235203" cy="1206503"/>
            <a:chOff x="0" y="0"/>
            <a:chExt cx="2980271" cy="1608671"/>
          </a:xfrm>
        </p:grpSpPr>
        <p:sp>
          <p:nvSpPr>
            <p:cNvPr id="18" name="Freeform 18"/>
            <p:cNvSpPr/>
            <p:nvPr/>
          </p:nvSpPr>
          <p:spPr>
            <a:xfrm>
              <a:off x="0" y="0"/>
              <a:ext cx="2980267" cy="1608667"/>
            </a:xfrm>
            <a:custGeom>
              <a:avLst/>
              <a:gdLst/>
              <a:ahLst/>
              <a:cxnLst/>
              <a:rect l="l" t="t" r="r" b="b"/>
              <a:pathLst>
                <a:path w="2980267" h="1608667">
                  <a:moveTo>
                    <a:pt x="0" y="0"/>
                  </a:moveTo>
                  <a:lnTo>
                    <a:pt x="2980267" y="0"/>
                  </a:lnTo>
                  <a:lnTo>
                    <a:pt x="2980267" y="1608667"/>
                  </a:lnTo>
                  <a:lnTo>
                    <a:pt x="0" y="1608667"/>
                  </a:lnTo>
                  <a:close/>
                </a:path>
              </a:pathLst>
            </a:custGeom>
            <a:blipFill>
              <a:blip r:embed="rId3">
                <a:alphaModFix amt="0"/>
              </a:blip>
              <a:stretch>
                <a:fillRect l="-19254" r="-19255"/>
              </a:stretch>
            </a:blipFill>
          </p:spPr>
          <p:txBody>
            <a:bodyPr/>
            <a:lstStyle/>
            <a:p>
              <a:endParaRPr lang="en-US"/>
            </a:p>
          </p:txBody>
        </p:sp>
        <p:sp>
          <p:nvSpPr>
            <p:cNvPr id="19" name="TextBox 19"/>
            <p:cNvSpPr txBox="1"/>
            <p:nvPr/>
          </p:nvSpPr>
          <p:spPr>
            <a:xfrm>
              <a:off x="0" y="-9525"/>
              <a:ext cx="2980271" cy="1618196"/>
            </a:xfrm>
            <a:prstGeom prst="rect">
              <a:avLst/>
            </a:prstGeom>
          </p:spPr>
          <p:txBody>
            <a:bodyPr lIns="0" tIns="0" rIns="0" bIns="0" rtlCol="0" anchor="ctr"/>
            <a:lstStyle/>
            <a:p>
              <a:pPr algn="ctr">
                <a:lnSpc>
                  <a:spcPts val="2160"/>
                </a:lnSpc>
              </a:pPr>
              <a:r>
                <a:rPr lang="en-US" sz="1800">
                  <a:solidFill>
                    <a:srgbClr val="101638"/>
                  </a:solidFill>
                  <a:latin typeface="DejaVu Sans Light"/>
                  <a:ea typeface="DejaVu Sans Light"/>
                  <a:cs typeface="DejaVu Sans Light"/>
                  <a:sym typeface="DejaVu Sans Light"/>
                </a:rPr>
                <a:t>Sales lift for several bestsellers</a:t>
              </a:r>
            </a:p>
          </p:txBody>
        </p:sp>
      </p:grpSp>
      <p:grpSp>
        <p:nvGrpSpPr>
          <p:cNvPr id="20" name="Group 20"/>
          <p:cNvGrpSpPr/>
          <p:nvPr/>
        </p:nvGrpSpPr>
        <p:grpSpPr>
          <a:xfrm>
            <a:off x="3657600" y="6261097"/>
            <a:ext cx="2387603" cy="698497"/>
            <a:chOff x="0" y="0"/>
            <a:chExt cx="3183471" cy="931329"/>
          </a:xfrm>
        </p:grpSpPr>
        <p:sp>
          <p:nvSpPr>
            <p:cNvPr id="21" name="Freeform 21"/>
            <p:cNvSpPr/>
            <p:nvPr/>
          </p:nvSpPr>
          <p:spPr>
            <a:xfrm>
              <a:off x="0" y="0"/>
              <a:ext cx="3183467" cy="931333"/>
            </a:xfrm>
            <a:custGeom>
              <a:avLst/>
              <a:gdLst/>
              <a:ahLst/>
              <a:cxnLst/>
              <a:rect l="l" t="t" r="r" b="b"/>
              <a:pathLst>
                <a:path w="3183467" h="931333">
                  <a:moveTo>
                    <a:pt x="0" y="0"/>
                  </a:moveTo>
                  <a:lnTo>
                    <a:pt x="3183467" y="0"/>
                  </a:lnTo>
                  <a:lnTo>
                    <a:pt x="3183467" y="931333"/>
                  </a:lnTo>
                  <a:lnTo>
                    <a:pt x="0" y="931333"/>
                  </a:lnTo>
                  <a:close/>
                </a:path>
              </a:pathLst>
            </a:custGeom>
            <a:blipFill>
              <a:blip r:embed="rId3">
                <a:alphaModFix amt="0"/>
              </a:blip>
              <a:stretch>
                <a:fillRect t="-16603" b="-16603"/>
              </a:stretch>
            </a:blipFill>
          </p:spPr>
          <p:txBody>
            <a:bodyPr/>
            <a:lstStyle/>
            <a:p>
              <a:endParaRPr lang="en-US"/>
            </a:p>
          </p:txBody>
        </p:sp>
        <p:sp>
          <p:nvSpPr>
            <p:cNvPr id="22" name="TextBox 22"/>
            <p:cNvSpPr txBox="1"/>
            <p:nvPr/>
          </p:nvSpPr>
          <p:spPr>
            <a:xfrm>
              <a:off x="0" y="-9525"/>
              <a:ext cx="3183471" cy="940854"/>
            </a:xfrm>
            <a:prstGeom prst="rect">
              <a:avLst/>
            </a:prstGeom>
          </p:spPr>
          <p:txBody>
            <a:bodyPr lIns="0" tIns="0" rIns="0" bIns="0" rtlCol="0" anchor="ctr"/>
            <a:lstStyle/>
            <a:p>
              <a:pPr algn="ctr">
                <a:lnSpc>
                  <a:spcPts val="4200"/>
                </a:lnSpc>
              </a:pPr>
              <a:r>
                <a:rPr lang="en-US" sz="3500" b="1">
                  <a:solidFill>
                    <a:srgbClr val="EF4C8B"/>
                  </a:solidFill>
                  <a:latin typeface="DejaVu Sans Bold"/>
                  <a:ea typeface="DejaVu Sans Bold"/>
                  <a:cs typeface="DejaVu Sans Bold"/>
                  <a:sym typeface="DejaVu Sans Bold"/>
                </a:rPr>
                <a:t>7M+</a:t>
              </a:r>
            </a:p>
          </p:txBody>
        </p:sp>
      </p:grpSp>
      <p:grpSp>
        <p:nvGrpSpPr>
          <p:cNvPr id="23" name="Group 23"/>
          <p:cNvGrpSpPr/>
          <p:nvPr/>
        </p:nvGrpSpPr>
        <p:grpSpPr>
          <a:xfrm>
            <a:off x="3733800" y="7010400"/>
            <a:ext cx="2235203" cy="1206503"/>
            <a:chOff x="0" y="0"/>
            <a:chExt cx="2980271" cy="1608671"/>
          </a:xfrm>
        </p:grpSpPr>
        <p:sp>
          <p:nvSpPr>
            <p:cNvPr id="24" name="Freeform 24"/>
            <p:cNvSpPr/>
            <p:nvPr/>
          </p:nvSpPr>
          <p:spPr>
            <a:xfrm>
              <a:off x="0" y="0"/>
              <a:ext cx="2980267" cy="1608667"/>
            </a:xfrm>
            <a:custGeom>
              <a:avLst/>
              <a:gdLst/>
              <a:ahLst/>
              <a:cxnLst/>
              <a:rect l="l" t="t" r="r" b="b"/>
              <a:pathLst>
                <a:path w="2980267" h="1608667">
                  <a:moveTo>
                    <a:pt x="0" y="0"/>
                  </a:moveTo>
                  <a:lnTo>
                    <a:pt x="2980267" y="0"/>
                  </a:lnTo>
                  <a:lnTo>
                    <a:pt x="2980267" y="1608667"/>
                  </a:lnTo>
                  <a:lnTo>
                    <a:pt x="0" y="1608667"/>
                  </a:lnTo>
                  <a:close/>
                </a:path>
              </a:pathLst>
            </a:custGeom>
            <a:blipFill>
              <a:blip r:embed="rId3">
                <a:alphaModFix amt="0"/>
              </a:blip>
              <a:stretch>
                <a:fillRect l="-19254" r="-19255"/>
              </a:stretch>
            </a:blipFill>
          </p:spPr>
          <p:txBody>
            <a:bodyPr/>
            <a:lstStyle/>
            <a:p>
              <a:endParaRPr lang="en-US"/>
            </a:p>
          </p:txBody>
        </p:sp>
        <p:sp>
          <p:nvSpPr>
            <p:cNvPr id="25" name="TextBox 25"/>
            <p:cNvSpPr txBox="1"/>
            <p:nvPr/>
          </p:nvSpPr>
          <p:spPr>
            <a:xfrm>
              <a:off x="0" y="-9525"/>
              <a:ext cx="2980271" cy="1618196"/>
            </a:xfrm>
            <a:prstGeom prst="rect">
              <a:avLst/>
            </a:prstGeom>
          </p:spPr>
          <p:txBody>
            <a:bodyPr lIns="0" tIns="0" rIns="0" bIns="0" rtlCol="0" anchor="ctr"/>
            <a:lstStyle/>
            <a:p>
              <a:pPr algn="ctr">
                <a:lnSpc>
                  <a:spcPts val="2160"/>
                </a:lnSpc>
              </a:pPr>
              <a:r>
                <a:rPr lang="en-US" sz="1800">
                  <a:solidFill>
                    <a:srgbClr val="101638"/>
                  </a:solidFill>
                  <a:latin typeface="DejaVu Sans Light"/>
                  <a:ea typeface="DejaVu Sans Light"/>
                  <a:cs typeface="DejaVu Sans Light"/>
                  <a:sym typeface="DejaVu Sans Light"/>
                </a:rPr>
                <a:t>Views on original TikTok</a:t>
              </a:r>
            </a:p>
          </p:txBody>
        </p:sp>
      </p:grpSp>
      <p:grpSp>
        <p:nvGrpSpPr>
          <p:cNvPr id="26" name="Group 26"/>
          <p:cNvGrpSpPr/>
          <p:nvPr/>
        </p:nvGrpSpPr>
        <p:grpSpPr>
          <a:xfrm>
            <a:off x="6146797" y="6261097"/>
            <a:ext cx="2387603" cy="698497"/>
            <a:chOff x="0" y="0"/>
            <a:chExt cx="3183471" cy="931329"/>
          </a:xfrm>
        </p:grpSpPr>
        <p:sp>
          <p:nvSpPr>
            <p:cNvPr id="27" name="Freeform 27"/>
            <p:cNvSpPr/>
            <p:nvPr/>
          </p:nvSpPr>
          <p:spPr>
            <a:xfrm>
              <a:off x="0" y="0"/>
              <a:ext cx="3183467" cy="931333"/>
            </a:xfrm>
            <a:custGeom>
              <a:avLst/>
              <a:gdLst/>
              <a:ahLst/>
              <a:cxnLst/>
              <a:rect l="l" t="t" r="r" b="b"/>
              <a:pathLst>
                <a:path w="3183467" h="931333">
                  <a:moveTo>
                    <a:pt x="0" y="0"/>
                  </a:moveTo>
                  <a:lnTo>
                    <a:pt x="3183467" y="0"/>
                  </a:lnTo>
                  <a:lnTo>
                    <a:pt x="3183467" y="931333"/>
                  </a:lnTo>
                  <a:lnTo>
                    <a:pt x="0" y="931333"/>
                  </a:lnTo>
                  <a:close/>
                </a:path>
              </a:pathLst>
            </a:custGeom>
            <a:blipFill>
              <a:blip r:embed="rId3">
                <a:alphaModFix amt="0"/>
              </a:blip>
              <a:stretch>
                <a:fillRect t="-16603" b="-16603"/>
              </a:stretch>
            </a:blipFill>
          </p:spPr>
          <p:txBody>
            <a:bodyPr/>
            <a:lstStyle/>
            <a:p>
              <a:endParaRPr lang="en-US"/>
            </a:p>
          </p:txBody>
        </p:sp>
        <p:sp>
          <p:nvSpPr>
            <p:cNvPr id="28" name="TextBox 28"/>
            <p:cNvSpPr txBox="1"/>
            <p:nvPr/>
          </p:nvSpPr>
          <p:spPr>
            <a:xfrm>
              <a:off x="0" y="-9525"/>
              <a:ext cx="3183471" cy="940854"/>
            </a:xfrm>
            <a:prstGeom prst="rect">
              <a:avLst/>
            </a:prstGeom>
          </p:spPr>
          <p:txBody>
            <a:bodyPr lIns="0" tIns="0" rIns="0" bIns="0" rtlCol="0" anchor="ctr"/>
            <a:lstStyle/>
            <a:p>
              <a:pPr algn="ctr">
                <a:lnSpc>
                  <a:spcPts val="4200"/>
                </a:lnSpc>
              </a:pPr>
              <a:r>
                <a:rPr lang="en-US" sz="3500" b="1">
                  <a:solidFill>
                    <a:srgbClr val="EF4C8B"/>
                  </a:solidFill>
                  <a:latin typeface="DejaVu Sans Bold"/>
                  <a:ea typeface="DejaVu Sans Bold"/>
                  <a:cs typeface="DejaVu Sans Bold"/>
                  <a:sym typeface="DejaVu Sans Bold"/>
                </a:rPr>
                <a:t>230M+</a:t>
              </a:r>
            </a:p>
          </p:txBody>
        </p:sp>
      </p:grpSp>
      <p:grpSp>
        <p:nvGrpSpPr>
          <p:cNvPr id="29" name="Group 29"/>
          <p:cNvGrpSpPr/>
          <p:nvPr/>
        </p:nvGrpSpPr>
        <p:grpSpPr>
          <a:xfrm>
            <a:off x="6222997" y="7010400"/>
            <a:ext cx="2235203" cy="1206503"/>
            <a:chOff x="0" y="0"/>
            <a:chExt cx="2980271" cy="1608671"/>
          </a:xfrm>
        </p:grpSpPr>
        <p:sp>
          <p:nvSpPr>
            <p:cNvPr id="30" name="Freeform 30"/>
            <p:cNvSpPr/>
            <p:nvPr/>
          </p:nvSpPr>
          <p:spPr>
            <a:xfrm>
              <a:off x="0" y="0"/>
              <a:ext cx="2980267" cy="1608667"/>
            </a:xfrm>
            <a:custGeom>
              <a:avLst/>
              <a:gdLst/>
              <a:ahLst/>
              <a:cxnLst/>
              <a:rect l="l" t="t" r="r" b="b"/>
              <a:pathLst>
                <a:path w="2980267" h="1608667">
                  <a:moveTo>
                    <a:pt x="0" y="0"/>
                  </a:moveTo>
                  <a:lnTo>
                    <a:pt x="2980267" y="0"/>
                  </a:lnTo>
                  <a:lnTo>
                    <a:pt x="2980267" y="1608667"/>
                  </a:lnTo>
                  <a:lnTo>
                    <a:pt x="0" y="1608667"/>
                  </a:lnTo>
                  <a:close/>
                </a:path>
              </a:pathLst>
            </a:custGeom>
            <a:blipFill>
              <a:blip r:embed="rId3">
                <a:alphaModFix amt="0"/>
              </a:blip>
              <a:stretch>
                <a:fillRect l="-19254" r="-19255"/>
              </a:stretch>
            </a:blipFill>
          </p:spPr>
          <p:txBody>
            <a:bodyPr/>
            <a:lstStyle/>
            <a:p>
              <a:endParaRPr lang="en-US"/>
            </a:p>
          </p:txBody>
        </p:sp>
        <p:sp>
          <p:nvSpPr>
            <p:cNvPr id="31" name="TextBox 31"/>
            <p:cNvSpPr txBox="1"/>
            <p:nvPr/>
          </p:nvSpPr>
          <p:spPr>
            <a:xfrm>
              <a:off x="0" y="-9525"/>
              <a:ext cx="2980271" cy="1618196"/>
            </a:xfrm>
            <a:prstGeom prst="rect">
              <a:avLst/>
            </a:prstGeom>
          </p:spPr>
          <p:txBody>
            <a:bodyPr lIns="0" tIns="0" rIns="0" bIns="0" rtlCol="0" anchor="ctr"/>
            <a:lstStyle/>
            <a:p>
              <a:pPr algn="ctr">
                <a:lnSpc>
                  <a:spcPts val="2160"/>
                </a:lnSpc>
              </a:pPr>
              <a:r>
                <a:rPr lang="en-US" sz="1800">
                  <a:solidFill>
                    <a:srgbClr val="101638"/>
                  </a:solidFill>
                  <a:latin typeface="DejaVu Sans Light"/>
                  <a:ea typeface="DejaVu Sans Light"/>
                  <a:cs typeface="DejaVu Sans Light"/>
                  <a:sym typeface="DejaVu Sans Light"/>
                </a:rPr>
                <a:t>Reported campaign impressions</a:t>
              </a:r>
            </a:p>
          </p:txBody>
        </p:sp>
      </p:grpSp>
      <p:grpSp>
        <p:nvGrpSpPr>
          <p:cNvPr id="32" name="Group 32"/>
          <p:cNvGrpSpPr/>
          <p:nvPr/>
        </p:nvGrpSpPr>
        <p:grpSpPr>
          <a:xfrm>
            <a:off x="9386573" y="2084070"/>
            <a:ext cx="7896863" cy="6499860"/>
            <a:chOff x="0" y="0"/>
            <a:chExt cx="10529151" cy="8666480"/>
          </a:xfrm>
        </p:grpSpPr>
        <p:sp>
          <p:nvSpPr>
            <p:cNvPr id="33" name="Freeform 33"/>
            <p:cNvSpPr/>
            <p:nvPr/>
          </p:nvSpPr>
          <p:spPr>
            <a:xfrm>
              <a:off x="0" y="0"/>
              <a:ext cx="10529188" cy="8666480"/>
            </a:xfrm>
            <a:custGeom>
              <a:avLst/>
              <a:gdLst/>
              <a:ahLst/>
              <a:cxnLst/>
              <a:rect l="l" t="t" r="r" b="b"/>
              <a:pathLst>
                <a:path w="10529188" h="8666480">
                  <a:moveTo>
                    <a:pt x="0" y="271907"/>
                  </a:moveTo>
                  <a:cubicBezTo>
                    <a:pt x="0" y="121666"/>
                    <a:pt x="121666" y="0"/>
                    <a:pt x="271907" y="0"/>
                  </a:cubicBezTo>
                  <a:lnTo>
                    <a:pt x="10257282" y="0"/>
                  </a:lnTo>
                  <a:cubicBezTo>
                    <a:pt x="10407396" y="0"/>
                    <a:pt x="10529188" y="121666"/>
                    <a:pt x="10529188" y="271907"/>
                  </a:cubicBezTo>
                  <a:lnTo>
                    <a:pt x="10529188" y="8394573"/>
                  </a:lnTo>
                  <a:cubicBezTo>
                    <a:pt x="10529188" y="8544687"/>
                    <a:pt x="10407523" y="8666480"/>
                    <a:pt x="10257282" y="8666480"/>
                  </a:cubicBezTo>
                  <a:lnTo>
                    <a:pt x="271907" y="8666480"/>
                  </a:lnTo>
                  <a:cubicBezTo>
                    <a:pt x="121666" y="8666480"/>
                    <a:pt x="0" y="8544814"/>
                    <a:pt x="0" y="8394573"/>
                  </a:cubicBezTo>
                  <a:close/>
                </a:path>
              </a:pathLst>
            </a:custGeom>
            <a:solidFill>
              <a:srgbClr val="FFFCF9"/>
            </a:solidFill>
            <a:ln w="22860" cap="sq">
              <a:solidFill>
                <a:srgbClr val="FFD3AB"/>
              </a:solidFill>
              <a:prstDash val="solid"/>
              <a:miter/>
            </a:ln>
          </p:spPr>
          <p:txBody>
            <a:bodyPr/>
            <a:lstStyle/>
            <a:p>
              <a:endParaRPr lang="en-US"/>
            </a:p>
          </p:txBody>
        </p:sp>
      </p:grpSp>
      <p:grpSp>
        <p:nvGrpSpPr>
          <p:cNvPr id="34" name="Group 34"/>
          <p:cNvGrpSpPr/>
          <p:nvPr/>
        </p:nvGrpSpPr>
        <p:grpSpPr>
          <a:xfrm>
            <a:off x="9779003" y="2222497"/>
            <a:ext cx="7112003" cy="507997"/>
            <a:chOff x="0" y="0"/>
            <a:chExt cx="9482671" cy="677329"/>
          </a:xfrm>
        </p:grpSpPr>
        <p:sp>
          <p:nvSpPr>
            <p:cNvPr id="35" name="Freeform 35"/>
            <p:cNvSpPr/>
            <p:nvPr/>
          </p:nvSpPr>
          <p:spPr>
            <a:xfrm>
              <a:off x="0" y="0"/>
              <a:ext cx="9482667" cy="677333"/>
            </a:xfrm>
            <a:custGeom>
              <a:avLst/>
              <a:gdLst/>
              <a:ahLst/>
              <a:cxnLst/>
              <a:rect l="l" t="t" r="r" b="b"/>
              <a:pathLst>
                <a:path w="9482667" h="677333">
                  <a:moveTo>
                    <a:pt x="0" y="0"/>
                  </a:moveTo>
                  <a:lnTo>
                    <a:pt x="9482667" y="0"/>
                  </a:lnTo>
                  <a:lnTo>
                    <a:pt x="9482667" y="677333"/>
                  </a:lnTo>
                  <a:lnTo>
                    <a:pt x="0" y="677333"/>
                  </a:lnTo>
                  <a:close/>
                </a:path>
              </a:pathLst>
            </a:custGeom>
            <a:blipFill>
              <a:blip r:embed="rId3">
                <a:alphaModFix amt="0"/>
              </a:blip>
              <a:stretch>
                <a:fillRect t="-222790" b="-222790"/>
              </a:stretch>
            </a:blipFill>
          </p:spPr>
          <p:txBody>
            <a:bodyPr/>
            <a:lstStyle/>
            <a:p>
              <a:endParaRPr lang="en-US"/>
            </a:p>
          </p:txBody>
        </p:sp>
        <p:sp>
          <p:nvSpPr>
            <p:cNvPr id="36" name="TextBox 36"/>
            <p:cNvSpPr txBox="1"/>
            <p:nvPr/>
          </p:nvSpPr>
          <p:spPr>
            <a:xfrm>
              <a:off x="0" y="-9525"/>
              <a:ext cx="9482671" cy="686854"/>
            </a:xfrm>
            <a:prstGeom prst="rect">
              <a:avLst/>
            </a:prstGeom>
          </p:spPr>
          <p:txBody>
            <a:bodyPr lIns="0" tIns="0" rIns="0" bIns="0" rtlCol="0" anchor="ctr"/>
            <a:lstStyle/>
            <a:p>
              <a:pPr algn="ctr">
                <a:lnSpc>
                  <a:spcPts val="3480"/>
                </a:lnSpc>
              </a:pPr>
              <a:r>
                <a:rPr lang="en-US" sz="2900" b="1">
                  <a:solidFill>
                    <a:srgbClr val="101638"/>
                  </a:solidFill>
                  <a:latin typeface="DejaVu Serif Bold"/>
                  <a:ea typeface="DejaVu Serif Bold"/>
                  <a:cs typeface="DejaVu Serif Bold"/>
                  <a:sym typeface="DejaVu Serif Bold"/>
                </a:rPr>
                <a:t>Poppi at Coachella</a:t>
              </a:r>
            </a:p>
          </p:txBody>
        </p:sp>
      </p:grpSp>
      <p:grpSp>
        <p:nvGrpSpPr>
          <p:cNvPr id="37" name="Group 37"/>
          <p:cNvGrpSpPr/>
          <p:nvPr/>
        </p:nvGrpSpPr>
        <p:grpSpPr>
          <a:xfrm>
            <a:off x="11303003" y="2921003"/>
            <a:ext cx="4064003" cy="2984497"/>
            <a:chOff x="0" y="0"/>
            <a:chExt cx="5418671" cy="3979329"/>
          </a:xfrm>
        </p:grpSpPr>
        <p:sp>
          <p:nvSpPr>
            <p:cNvPr id="38" name="Freeform 38"/>
            <p:cNvSpPr/>
            <p:nvPr/>
          </p:nvSpPr>
          <p:spPr>
            <a:xfrm>
              <a:off x="0" y="0"/>
              <a:ext cx="5418709" cy="3979291"/>
            </a:xfrm>
            <a:custGeom>
              <a:avLst/>
              <a:gdLst/>
              <a:ahLst/>
              <a:cxnLst/>
              <a:rect l="l" t="t" r="r" b="b"/>
              <a:pathLst>
                <a:path w="5418709" h="3979291">
                  <a:moveTo>
                    <a:pt x="0" y="0"/>
                  </a:moveTo>
                  <a:lnTo>
                    <a:pt x="5418709" y="0"/>
                  </a:lnTo>
                  <a:lnTo>
                    <a:pt x="5418709" y="3979291"/>
                  </a:lnTo>
                  <a:lnTo>
                    <a:pt x="0" y="3979291"/>
                  </a:lnTo>
                  <a:lnTo>
                    <a:pt x="0" y="0"/>
                  </a:lnTo>
                  <a:close/>
                </a:path>
              </a:pathLst>
            </a:custGeom>
            <a:blipFill>
              <a:blip r:embed="rId5"/>
              <a:stretch>
                <a:fillRect t="-26191" b="-26193"/>
              </a:stretch>
            </a:blipFill>
          </p:spPr>
          <p:txBody>
            <a:bodyPr/>
            <a:lstStyle/>
            <a:p>
              <a:endParaRPr lang="en-US"/>
            </a:p>
          </p:txBody>
        </p:sp>
      </p:grpSp>
      <p:grpSp>
        <p:nvGrpSpPr>
          <p:cNvPr id="39" name="Group 39"/>
          <p:cNvGrpSpPr/>
          <p:nvPr/>
        </p:nvGrpSpPr>
        <p:grpSpPr>
          <a:xfrm>
            <a:off x="9613897" y="6261097"/>
            <a:ext cx="2387603" cy="698497"/>
            <a:chOff x="0" y="0"/>
            <a:chExt cx="3183471" cy="931329"/>
          </a:xfrm>
        </p:grpSpPr>
        <p:sp>
          <p:nvSpPr>
            <p:cNvPr id="40" name="Freeform 40"/>
            <p:cNvSpPr/>
            <p:nvPr/>
          </p:nvSpPr>
          <p:spPr>
            <a:xfrm>
              <a:off x="0" y="0"/>
              <a:ext cx="3183467" cy="931333"/>
            </a:xfrm>
            <a:custGeom>
              <a:avLst/>
              <a:gdLst/>
              <a:ahLst/>
              <a:cxnLst/>
              <a:rect l="l" t="t" r="r" b="b"/>
              <a:pathLst>
                <a:path w="3183467" h="931333">
                  <a:moveTo>
                    <a:pt x="0" y="0"/>
                  </a:moveTo>
                  <a:lnTo>
                    <a:pt x="3183467" y="0"/>
                  </a:lnTo>
                  <a:lnTo>
                    <a:pt x="3183467" y="931333"/>
                  </a:lnTo>
                  <a:lnTo>
                    <a:pt x="0" y="931333"/>
                  </a:lnTo>
                  <a:close/>
                </a:path>
              </a:pathLst>
            </a:custGeom>
            <a:blipFill>
              <a:blip r:embed="rId3">
                <a:alphaModFix amt="0"/>
              </a:blip>
              <a:stretch>
                <a:fillRect t="-16603" b="-16603"/>
              </a:stretch>
            </a:blipFill>
          </p:spPr>
          <p:txBody>
            <a:bodyPr/>
            <a:lstStyle/>
            <a:p>
              <a:endParaRPr lang="en-US"/>
            </a:p>
          </p:txBody>
        </p:sp>
        <p:sp>
          <p:nvSpPr>
            <p:cNvPr id="41" name="TextBox 41"/>
            <p:cNvSpPr txBox="1"/>
            <p:nvPr/>
          </p:nvSpPr>
          <p:spPr>
            <a:xfrm>
              <a:off x="0" y="-9525"/>
              <a:ext cx="3183471" cy="940854"/>
            </a:xfrm>
            <a:prstGeom prst="rect">
              <a:avLst/>
            </a:prstGeom>
          </p:spPr>
          <p:txBody>
            <a:bodyPr lIns="0" tIns="0" rIns="0" bIns="0" rtlCol="0" anchor="ctr"/>
            <a:lstStyle/>
            <a:p>
              <a:pPr algn="ctr">
                <a:lnSpc>
                  <a:spcPts val="4200"/>
                </a:lnSpc>
              </a:pPr>
              <a:r>
                <a:rPr lang="en-US" sz="3500" b="1">
                  <a:solidFill>
                    <a:srgbClr val="EF8635"/>
                  </a:solidFill>
                  <a:latin typeface="DejaVu Sans Bold"/>
                  <a:ea typeface="DejaVu Sans Bold"/>
                  <a:cs typeface="DejaVu Sans Bold"/>
                  <a:sym typeface="DejaVu Sans Bold"/>
                </a:rPr>
                <a:t>+200%</a:t>
              </a:r>
            </a:p>
          </p:txBody>
        </p:sp>
      </p:grpSp>
      <p:grpSp>
        <p:nvGrpSpPr>
          <p:cNvPr id="42" name="Group 42"/>
          <p:cNvGrpSpPr/>
          <p:nvPr/>
        </p:nvGrpSpPr>
        <p:grpSpPr>
          <a:xfrm>
            <a:off x="9690097" y="7010400"/>
            <a:ext cx="2235203" cy="1206503"/>
            <a:chOff x="0" y="0"/>
            <a:chExt cx="2980271" cy="1608671"/>
          </a:xfrm>
        </p:grpSpPr>
        <p:sp>
          <p:nvSpPr>
            <p:cNvPr id="43" name="Freeform 43"/>
            <p:cNvSpPr/>
            <p:nvPr/>
          </p:nvSpPr>
          <p:spPr>
            <a:xfrm>
              <a:off x="0" y="0"/>
              <a:ext cx="2980267" cy="1608667"/>
            </a:xfrm>
            <a:custGeom>
              <a:avLst/>
              <a:gdLst/>
              <a:ahLst/>
              <a:cxnLst/>
              <a:rect l="l" t="t" r="r" b="b"/>
              <a:pathLst>
                <a:path w="2980267" h="1608667">
                  <a:moveTo>
                    <a:pt x="0" y="0"/>
                  </a:moveTo>
                  <a:lnTo>
                    <a:pt x="2980267" y="0"/>
                  </a:lnTo>
                  <a:lnTo>
                    <a:pt x="2980267" y="1608667"/>
                  </a:lnTo>
                  <a:lnTo>
                    <a:pt x="0" y="1608667"/>
                  </a:lnTo>
                  <a:close/>
                </a:path>
              </a:pathLst>
            </a:custGeom>
            <a:blipFill>
              <a:blip r:embed="rId3">
                <a:alphaModFix amt="0"/>
              </a:blip>
              <a:stretch>
                <a:fillRect l="-19254" r="-19255"/>
              </a:stretch>
            </a:blipFill>
          </p:spPr>
          <p:txBody>
            <a:bodyPr/>
            <a:lstStyle/>
            <a:p>
              <a:endParaRPr lang="en-US"/>
            </a:p>
          </p:txBody>
        </p:sp>
        <p:sp>
          <p:nvSpPr>
            <p:cNvPr id="44" name="TextBox 44"/>
            <p:cNvSpPr txBox="1"/>
            <p:nvPr/>
          </p:nvSpPr>
          <p:spPr>
            <a:xfrm>
              <a:off x="0" y="-9525"/>
              <a:ext cx="2980271" cy="1618196"/>
            </a:xfrm>
            <a:prstGeom prst="rect">
              <a:avLst/>
            </a:prstGeom>
          </p:spPr>
          <p:txBody>
            <a:bodyPr lIns="0" tIns="0" rIns="0" bIns="0" rtlCol="0" anchor="ctr"/>
            <a:lstStyle/>
            <a:p>
              <a:pPr algn="ctr">
                <a:lnSpc>
                  <a:spcPts val="2160"/>
                </a:lnSpc>
              </a:pPr>
              <a:r>
                <a:rPr lang="en-US" sz="1800">
                  <a:solidFill>
                    <a:srgbClr val="101638"/>
                  </a:solidFill>
                  <a:latin typeface="DejaVu Sans Light"/>
                  <a:ea typeface="DejaVu Sans Light"/>
                  <a:cs typeface="DejaVu Sans Light"/>
                  <a:sym typeface="DejaVu Sans Light"/>
                </a:rPr>
                <a:t>Reported sales spike during Coachella</a:t>
              </a:r>
            </a:p>
          </p:txBody>
        </p:sp>
      </p:grpSp>
      <p:grpSp>
        <p:nvGrpSpPr>
          <p:cNvPr id="45" name="Group 45"/>
          <p:cNvGrpSpPr/>
          <p:nvPr/>
        </p:nvGrpSpPr>
        <p:grpSpPr>
          <a:xfrm>
            <a:off x="12103103" y="6261097"/>
            <a:ext cx="2387603" cy="698497"/>
            <a:chOff x="0" y="0"/>
            <a:chExt cx="3183471" cy="931329"/>
          </a:xfrm>
        </p:grpSpPr>
        <p:sp>
          <p:nvSpPr>
            <p:cNvPr id="46" name="Freeform 46"/>
            <p:cNvSpPr/>
            <p:nvPr/>
          </p:nvSpPr>
          <p:spPr>
            <a:xfrm>
              <a:off x="0" y="0"/>
              <a:ext cx="3183467" cy="931333"/>
            </a:xfrm>
            <a:custGeom>
              <a:avLst/>
              <a:gdLst/>
              <a:ahLst/>
              <a:cxnLst/>
              <a:rect l="l" t="t" r="r" b="b"/>
              <a:pathLst>
                <a:path w="3183467" h="931333">
                  <a:moveTo>
                    <a:pt x="0" y="0"/>
                  </a:moveTo>
                  <a:lnTo>
                    <a:pt x="3183467" y="0"/>
                  </a:lnTo>
                  <a:lnTo>
                    <a:pt x="3183467" y="931333"/>
                  </a:lnTo>
                  <a:lnTo>
                    <a:pt x="0" y="931333"/>
                  </a:lnTo>
                  <a:close/>
                </a:path>
              </a:pathLst>
            </a:custGeom>
            <a:blipFill>
              <a:blip r:embed="rId3">
                <a:alphaModFix amt="0"/>
              </a:blip>
              <a:stretch>
                <a:fillRect t="-16603" b="-16603"/>
              </a:stretch>
            </a:blipFill>
          </p:spPr>
          <p:txBody>
            <a:bodyPr/>
            <a:lstStyle/>
            <a:p>
              <a:endParaRPr lang="en-US"/>
            </a:p>
          </p:txBody>
        </p:sp>
        <p:sp>
          <p:nvSpPr>
            <p:cNvPr id="47" name="TextBox 47"/>
            <p:cNvSpPr txBox="1"/>
            <p:nvPr/>
          </p:nvSpPr>
          <p:spPr>
            <a:xfrm>
              <a:off x="0" y="-9525"/>
              <a:ext cx="3183471" cy="940854"/>
            </a:xfrm>
            <a:prstGeom prst="rect">
              <a:avLst/>
            </a:prstGeom>
          </p:spPr>
          <p:txBody>
            <a:bodyPr lIns="0" tIns="0" rIns="0" bIns="0" rtlCol="0" anchor="ctr"/>
            <a:lstStyle/>
            <a:p>
              <a:pPr algn="ctr">
                <a:lnSpc>
                  <a:spcPts val="4200"/>
                </a:lnSpc>
              </a:pPr>
              <a:r>
                <a:rPr lang="en-US" sz="3500" b="1">
                  <a:solidFill>
                    <a:srgbClr val="EF8635"/>
                  </a:solidFill>
                  <a:latin typeface="DejaVu Sans Bold"/>
                  <a:ea typeface="DejaVu Sans Bold"/>
                  <a:cs typeface="DejaVu Sans Bold"/>
                  <a:sym typeface="DejaVu Sans Bold"/>
                </a:rPr>
                <a:t>50M+</a:t>
              </a:r>
            </a:p>
          </p:txBody>
        </p:sp>
      </p:grpSp>
      <p:grpSp>
        <p:nvGrpSpPr>
          <p:cNvPr id="48" name="Group 48"/>
          <p:cNvGrpSpPr/>
          <p:nvPr/>
        </p:nvGrpSpPr>
        <p:grpSpPr>
          <a:xfrm>
            <a:off x="12179303" y="7010400"/>
            <a:ext cx="2235203" cy="1206503"/>
            <a:chOff x="0" y="0"/>
            <a:chExt cx="2980271" cy="1608671"/>
          </a:xfrm>
        </p:grpSpPr>
        <p:sp>
          <p:nvSpPr>
            <p:cNvPr id="49" name="Freeform 49"/>
            <p:cNvSpPr/>
            <p:nvPr/>
          </p:nvSpPr>
          <p:spPr>
            <a:xfrm>
              <a:off x="0" y="0"/>
              <a:ext cx="2980267" cy="1608667"/>
            </a:xfrm>
            <a:custGeom>
              <a:avLst/>
              <a:gdLst/>
              <a:ahLst/>
              <a:cxnLst/>
              <a:rect l="l" t="t" r="r" b="b"/>
              <a:pathLst>
                <a:path w="2980267" h="1608667">
                  <a:moveTo>
                    <a:pt x="0" y="0"/>
                  </a:moveTo>
                  <a:lnTo>
                    <a:pt x="2980267" y="0"/>
                  </a:lnTo>
                  <a:lnTo>
                    <a:pt x="2980267" y="1608667"/>
                  </a:lnTo>
                  <a:lnTo>
                    <a:pt x="0" y="1608667"/>
                  </a:lnTo>
                  <a:close/>
                </a:path>
              </a:pathLst>
            </a:custGeom>
            <a:blipFill>
              <a:blip r:embed="rId3">
                <a:alphaModFix amt="0"/>
              </a:blip>
              <a:stretch>
                <a:fillRect l="-19254" r="-19255"/>
              </a:stretch>
            </a:blipFill>
          </p:spPr>
          <p:txBody>
            <a:bodyPr/>
            <a:lstStyle/>
            <a:p>
              <a:endParaRPr lang="en-US"/>
            </a:p>
          </p:txBody>
        </p:sp>
        <p:sp>
          <p:nvSpPr>
            <p:cNvPr id="50" name="TextBox 50"/>
            <p:cNvSpPr txBox="1"/>
            <p:nvPr/>
          </p:nvSpPr>
          <p:spPr>
            <a:xfrm>
              <a:off x="0" y="-9525"/>
              <a:ext cx="2980271" cy="1618196"/>
            </a:xfrm>
            <a:prstGeom prst="rect">
              <a:avLst/>
            </a:prstGeom>
          </p:spPr>
          <p:txBody>
            <a:bodyPr lIns="0" tIns="0" rIns="0" bIns="0" rtlCol="0" anchor="ctr"/>
            <a:lstStyle/>
            <a:p>
              <a:pPr algn="ctr">
                <a:lnSpc>
                  <a:spcPts val="2160"/>
                </a:lnSpc>
              </a:pPr>
              <a:r>
                <a:rPr lang="en-US" sz="1800">
                  <a:solidFill>
                    <a:srgbClr val="101638"/>
                  </a:solidFill>
                  <a:latin typeface="DejaVu Sans Light"/>
                  <a:ea typeface="DejaVu Sans Light"/>
                  <a:cs typeface="DejaVu Sans Light"/>
                  <a:sym typeface="DejaVu Sans Light"/>
                </a:rPr>
                <a:t>Impressions in three days</a:t>
              </a:r>
            </a:p>
          </p:txBody>
        </p:sp>
      </p:grpSp>
      <p:grpSp>
        <p:nvGrpSpPr>
          <p:cNvPr id="51" name="Group 51"/>
          <p:cNvGrpSpPr/>
          <p:nvPr/>
        </p:nvGrpSpPr>
        <p:grpSpPr>
          <a:xfrm>
            <a:off x="14592300" y="6261097"/>
            <a:ext cx="2387603" cy="698497"/>
            <a:chOff x="0" y="0"/>
            <a:chExt cx="3183471" cy="931329"/>
          </a:xfrm>
        </p:grpSpPr>
        <p:sp>
          <p:nvSpPr>
            <p:cNvPr id="52" name="Freeform 52"/>
            <p:cNvSpPr/>
            <p:nvPr/>
          </p:nvSpPr>
          <p:spPr>
            <a:xfrm>
              <a:off x="0" y="0"/>
              <a:ext cx="3183467" cy="931333"/>
            </a:xfrm>
            <a:custGeom>
              <a:avLst/>
              <a:gdLst/>
              <a:ahLst/>
              <a:cxnLst/>
              <a:rect l="l" t="t" r="r" b="b"/>
              <a:pathLst>
                <a:path w="3183467" h="931333">
                  <a:moveTo>
                    <a:pt x="0" y="0"/>
                  </a:moveTo>
                  <a:lnTo>
                    <a:pt x="3183467" y="0"/>
                  </a:lnTo>
                  <a:lnTo>
                    <a:pt x="3183467" y="931333"/>
                  </a:lnTo>
                  <a:lnTo>
                    <a:pt x="0" y="931333"/>
                  </a:lnTo>
                  <a:close/>
                </a:path>
              </a:pathLst>
            </a:custGeom>
            <a:blipFill>
              <a:blip r:embed="rId3">
                <a:alphaModFix amt="0"/>
              </a:blip>
              <a:stretch>
                <a:fillRect t="-16603" b="-16603"/>
              </a:stretch>
            </a:blipFill>
          </p:spPr>
          <p:txBody>
            <a:bodyPr/>
            <a:lstStyle/>
            <a:p>
              <a:endParaRPr lang="en-US"/>
            </a:p>
          </p:txBody>
        </p:sp>
        <p:sp>
          <p:nvSpPr>
            <p:cNvPr id="53" name="TextBox 53"/>
            <p:cNvSpPr txBox="1"/>
            <p:nvPr/>
          </p:nvSpPr>
          <p:spPr>
            <a:xfrm>
              <a:off x="0" y="-9525"/>
              <a:ext cx="3183471" cy="940854"/>
            </a:xfrm>
            <a:prstGeom prst="rect">
              <a:avLst/>
            </a:prstGeom>
          </p:spPr>
          <p:txBody>
            <a:bodyPr lIns="0" tIns="0" rIns="0" bIns="0" rtlCol="0" anchor="ctr"/>
            <a:lstStyle/>
            <a:p>
              <a:pPr algn="ctr">
                <a:lnSpc>
                  <a:spcPts val="4200"/>
                </a:lnSpc>
              </a:pPr>
              <a:r>
                <a:rPr lang="en-US" sz="3500" b="1">
                  <a:solidFill>
                    <a:srgbClr val="EF8635"/>
                  </a:solidFill>
                  <a:latin typeface="DejaVu Sans Bold"/>
                  <a:ea typeface="DejaVu Sans Bold"/>
                  <a:cs typeface="DejaVu Sans Bold"/>
                  <a:sym typeface="DejaVu Sans Bold"/>
                </a:rPr>
                <a:t>20+</a:t>
              </a:r>
            </a:p>
          </p:txBody>
        </p:sp>
      </p:grpSp>
      <p:grpSp>
        <p:nvGrpSpPr>
          <p:cNvPr id="54" name="Group 54"/>
          <p:cNvGrpSpPr/>
          <p:nvPr/>
        </p:nvGrpSpPr>
        <p:grpSpPr>
          <a:xfrm>
            <a:off x="14668500" y="7010400"/>
            <a:ext cx="2235203" cy="1206503"/>
            <a:chOff x="0" y="0"/>
            <a:chExt cx="2980271" cy="1608671"/>
          </a:xfrm>
        </p:grpSpPr>
        <p:sp>
          <p:nvSpPr>
            <p:cNvPr id="55" name="Freeform 55"/>
            <p:cNvSpPr/>
            <p:nvPr/>
          </p:nvSpPr>
          <p:spPr>
            <a:xfrm>
              <a:off x="0" y="0"/>
              <a:ext cx="2980267" cy="1608667"/>
            </a:xfrm>
            <a:custGeom>
              <a:avLst/>
              <a:gdLst/>
              <a:ahLst/>
              <a:cxnLst/>
              <a:rect l="l" t="t" r="r" b="b"/>
              <a:pathLst>
                <a:path w="2980267" h="1608667">
                  <a:moveTo>
                    <a:pt x="0" y="0"/>
                  </a:moveTo>
                  <a:lnTo>
                    <a:pt x="2980267" y="0"/>
                  </a:lnTo>
                  <a:lnTo>
                    <a:pt x="2980267" y="1608667"/>
                  </a:lnTo>
                  <a:lnTo>
                    <a:pt x="0" y="1608667"/>
                  </a:lnTo>
                  <a:close/>
                </a:path>
              </a:pathLst>
            </a:custGeom>
            <a:blipFill>
              <a:blip r:embed="rId3">
                <a:alphaModFix amt="0"/>
              </a:blip>
              <a:stretch>
                <a:fillRect l="-19254" r="-19255"/>
              </a:stretch>
            </a:blipFill>
          </p:spPr>
          <p:txBody>
            <a:bodyPr/>
            <a:lstStyle/>
            <a:p>
              <a:endParaRPr lang="en-US"/>
            </a:p>
          </p:txBody>
        </p:sp>
        <p:sp>
          <p:nvSpPr>
            <p:cNvPr id="56" name="TextBox 56"/>
            <p:cNvSpPr txBox="1"/>
            <p:nvPr/>
          </p:nvSpPr>
          <p:spPr>
            <a:xfrm>
              <a:off x="0" y="-9525"/>
              <a:ext cx="2980271" cy="1618196"/>
            </a:xfrm>
            <a:prstGeom prst="rect">
              <a:avLst/>
            </a:prstGeom>
          </p:spPr>
          <p:txBody>
            <a:bodyPr lIns="0" tIns="0" rIns="0" bIns="0" rtlCol="0" anchor="ctr"/>
            <a:lstStyle/>
            <a:p>
              <a:pPr algn="ctr">
                <a:lnSpc>
                  <a:spcPts val="2160"/>
                </a:lnSpc>
              </a:pPr>
              <a:r>
                <a:rPr lang="en-US" sz="1800">
                  <a:solidFill>
                    <a:srgbClr val="101638"/>
                  </a:solidFill>
                  <a:latin typeface="DejaVu Sans Light"/>
                  <a:ea typeface="DejaVu Sans Light"/>
                  <a:cs typeface="DejaVu Sans Light"/>
                  <a:sym typeface="DejaVu Sans Light"/>
                </a:rPr>
                <a:t>Sponsored campaign videos</a:t>
              </a:r>
            </a:p>
          </p:txBody>
        </p:sp>
      </p:grpSp>
      <p:grpSp>
        <p:nvGrpSpPr>
          <p:cNvPr id="57" name="Group 57"/>
          <p:cNvGrpSpPr/>
          <p:nvPr/>
        </p:nvGrpSpPr>
        <p:grpSpPr>
          <a:xfrm>
            <a:off x="203861" y="8889023"/>
            <a:ext cx="1129639" cy="1128790"/>
            <a:chOff x="0" y="0"/>
            <a:chExt cx="297518" cy="297294"/>
          </a:xfrm>
        </p:grpSpPr>
        <p:sp>
          <p:nvSpPr>
            <p:cNvPr id="58" name="Freeform 58"/>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59" name="TextBox 59"/>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60" name="Group 60"/>
          <p:cNvGrpSpPr/>
          <p:nvPr/>
        </p:nvGrpSpPr>
        <p:grpSpPr>
          <a:xfrm>
            <a:off x="203861" y="9665039"/>
            <a:ext cx="2540003" cy="471884"/>
            <a:chOff x="0" y="0"/>
            <a:chExt cx="3386671" cy="629179"/>
          </a:xfrm>
        </p:grpSpPr>
        <p:sp>
          <p:nvSpPr>
            <p:cNvPr id="61" name="Freeform 61"/>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3">
                <a:alphaModFix amt="0"/>
              </a:blip>
              <a:stretch>
                <a:fillRect t="-69894" b="-39870"/>
              </a:stretch>
            </a:blipFill>
          </p:spPr>
          <p:txBody>
            <a:bodyPr/>
            <a:lstStyle/>
            <a:p>
              <a:endParaRPr lang="en-US"/>
            </a:p>
          </p:txBody>
        </p:sp>
        <p:sp>
          <p:nvSpPr>
            <p:cNvPr id="62" name="TextBox 62"/>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Lacey</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sp>
        <p:nvSpPr>
          <p:cNvPr id="2" name="Freeform 2"/>
          <p:cNvSpPr/>
          <p:nvPr/>
        </p:nvSpPr>
        <p:spPr>
          <a:xfrm>
            <a:off x="3720255" y="1492762"/>
            <a:ext cx="3927246" cy="8025024"/>
          </a:xfrm>
          <a:custGeom>
            <a:avLst/>
            <a:gdLst/>
            <a:ahLst/>
            <a:cxnLst/>
            <a:rect l="l" t="t" r="r" b="b"/>
            <a:pathLst>
              <a:path w="3927246" h="8025024">
                <a:moveTo>
                  <a:pt x="0" y="0"/>
                </a:moveTo>
                <a:lnTo>
                  <a:pt x="3927247" y="0"/>
                </a:lnTo>
                <a:lnTo>
                  <a:pt x="3927247" y="8025024"/>
                </a:lnTo>
                <a:lnTo>
                  <a:pt x="0" y="8025024"/>
                </a:lnTo>
                <a:lnTo>
                  <a:pt x="0" y="0"/>
                </a:lnTo>
                <a:close/>
              </a:path>
            </a:pathLst>
          </a:custGeom>
          <a:blipFill>
            <a:blip r:embed="rId2"/>
            <a:stretch>
              <a:fillRect/>
            </a:stretch>
          </a:blipFill>
        </p:spPr>
        <p:txBody>
          <a:bodyPr/>
          <a:lstStyle/>
          <a:p>
            <a:endParaRPr lang="en-US"/>
          </a:p>
        </p:txBody>
      </p:sp>
      <p:sp>
        <p:nvSpPr>
          <p:cNvPr id="3" name="Freeform 3"/>
          <p:cNvSpPr/>
          <p:nvPr/>
        </p:nvSpPr>
        <p:spPr>
          <a:xfrm>
            <a:off x="10070393" y="1492762"/>
            <a:ext cx="3800260" cy="8025024"/>
          </a:xfrm>
          <a:custGeom>
            <a:avLst/>
            <a:gdLst/>
            <a:ahLst/>
            <a:cxnLst/>
            <a:rect l="l" t="t" r="r" b="b"/>
            <a:pathLst>
              <a:path w="3800260" h="8025024">
                <a:moveTo>
                  <a:pt x="0" y="0"/>
                </a:moveTo>
                <a:lnTo>
                  <a:pt x="3800260" y="0"/>
                </a:lnTo>
                <a:lnTo>
                  <a:pt x="3800260" y="8025024"/>
                </a:lnTo>
                <a:lnTo>
                  <a:pt x="0" y="8025024"/>
                </a:lnTo>
                <a:lnTo>
                  <a:pt x="0" y="0"/>
                </a:lnTo>
                <a:close/>
              </a:path>
            </a:pathLst>
          </a:custGeom>
          <a:blipFill>
            <a:blip r:embed="rId3"/>
            <a:stretch>
              <a:fillRect l="-1670" r="-1670"/>
            </a:stretch>
          </a:blipFill>
        </p:spPr>
        <p:txBody>
          <a:bodyPr/>
          <a:lstStyle/>
          <a:p>
            <a:endParaRPr lang="en-US"/>
          </a:p>
        </p:txBody>
      </p:sp>
      <p:grpSp>
        <p:nvGrpSpPr>
          <p:cNvPr id="4" name="Group 4"/>
          <p:cNvGrpSpPr/>
          <p:nvPr/>
        </p:nvGrpSpPr>
        <p:grpSpPr>
          <a:xfrm>
            <a:off x="0" y="138606"/>
            <a:ext cx="18288000" cy="1354156"/>
            <a:chOff x="0" y="0"/>
            <a:chExt cx="24384000" cy="1805541"/>
          </a:xfrm>
        </p:grpSpPr>
        <p:sp>
          <p:nvSpPr>
            <p:cNvPr id="5" name="Freeform 5"/>
            <p:cNvSpPr/>
            <p:nvPr/>
          </p:nvSpPr>
          <p:spPr>
            <a:xfrm>
              <a:off x="0" y="0"/>
              <a:ext cx="24384000" cy="1805535"/>
            </a:xfrm>
            <a:custGeom>
              <a:avLst/>
              <a:gdLst/>
              <a:ahLst/>
              <a:cxnLst/>
              <a:rect l="l" t="t" r="r" b="b"/>
              <a:pathLst>
                <a:path w="24384000" h="1805535">
                  <a:moveTo>
                    <a:pt x="0" y="0"/>
                  </a:moveTo>
                  <a:lnTo>
                    <a:pt x="24384000" y="0"/>
                  </a:lnTo>
                  <a:lnTo>
                    <a:pt x="24384000" y="1805535"/>
                  </a:lnTo>
                  <a:lnTo>
                    <a:pt x="0" y="1805535"/>
                  </a:lnTo>
                  <a:close/>
                </a:path>
              </a:pathLst>
            </a:custGeom>
            <a:blipFill>
              <a:blip r:embed="rId4">
                <a:alphaModFix amt="0"/>
              </a:blip>
              <a:stretch>
                <a:fillRect t="-206518" r="8333" b="-175919"/>
              </a:stretch>
            </a:blipFill>
          </p:spPr>
          <p:txBody>
            <a:bodyPr/>
            <a:lstStyle/>
            <a:p>
              <a:endParaRPr lang="en-US"/>
            </a:p>
          </p:txBody>
        </p:sp>
        <p:sp>
          <p:nvSpPr>
            <p:cNvPr id="6" name="TextBox 6"/>
            <p:cNvSpPr txBox="1"/>
            <p:nvPr/>
          </p:nvSpPr>
          <p:spPr>
            <a:xfrm>
              <a:off x="0" y="-9525"/>
              <a:ext cx="24384000" cy="181506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MINUTE MAID’S CURRENT SOCIAL MEDIA PRESENCE</a:t>
              </a:r>
            </a:p>
          </p:txBody>
        </p:sp>
      </p:grpSp>
      <p:sp>
        <p:nvSpPr>
          <p:cNvPr id="7" name="TextBox 7"/>
          <p:cNvSpPr txBox="1"/>
          <p:nvPr/>
        </p:nvSpPr>
        <p:spPr>
          <a:xfrm>
            <a:off x="4908841" y="9743764"/>
            <a:ext cx="1550075" cy="217168"/>
          </a:xfrm>
          <a:prstGeom prst="rect">
            <a:avLst/>
          </a:prstGeom>
        </p:spPr>
        <p:txBody>
          <a:bodyPr lIns="0" tIns="0" rIns="0" bIns="0" rtlCol="0" anchor="t">
            <a:spAutoFit/>
          </a:bodyPr>
          <a:lstStyle/>
          <a:p>
            <a:pPr algn="l">
              <a:lnSpc>
                <a:spcPts val="1680"/>
              </a:lnSpc>
            </a:pPr>
            <a:r>
              <a:rPr lang="en-US" sz="1200" u="sng">
                <a:solidFill>
                  <a:srgbClr val="000000"/>
                </a:solidFill>
                <a:latin typeface="Arimo"/>
                <a:ea typeface="Arimo"/>
                <a:cs typeface="Arimo"/>
                <a:sym typeface="Arimo"/>
                <a:hlinkClick r:id="rId5" tooltip="https://www.instagram.com/minutemaid?mdxt=MWo4ejF5b2Y2bWJ0OQ=="/>
              </a:rPr>
              <a:t>Minute Maid Instagram</a:t>
            </a:r>
          </a:p>
        </p:txBody>
      </p:sp>
      <p:sp>
        <p:nvSpPr>
          <p:cNvPr id="8" name="TextBox 8"/>
          <p:cNvSpPr txBox="1"/>
          <p:nvPr/>
        </p:nvSpPr>
        <p:spPr>
          <a:xfrm>
            <a:off x="11474785" y="9743762"/>
            <a:ext cx="1304330" cy="217170"/>
          </a:xfrm>
          <a:prstGeom prst="rect">
            <a:avLst/>
          </a:prstGeom>
        </p:spPr>
        <p:txBody>
          <a:bodyPr lIns="0" tIns="0" rIns="0" bIns="0" rtlCol="0" anchor="t">
            <a:spAutoFit/>
          </a:bodyPr>
          <a:lstStyle/>
          <a:p>
            <a:pPr algn="l">
              <a:lnSpc>
                <a:spcPts val="1680"/>
              </a:lnSpc>
            </a:pPr>
            <a:r>
              <a:rPr lang="en-US" sz="1200" u="sng">
                <a:solidFill>
                  <a:srgbClr val="000000"/>
                </a:solidFill>
                <a:latin typeface="Arimo"/>
                <a:ea typeface="Arimo"/>
                <a:cs typeface="Arimo"/>
                <a:sym typeface="Arimo"/>
                <a:hlinkClick r:id="rId6" tooltip="https://nam11.safelinks.protection.outlook.com/?url=https%3A%2F%2Fwww.tiktok.com%2F%40minutemaid%3F_r%3D1%26_t%3DZP-9AVBmDvKtUk&amp;data=05%7C02%7Clklueber%40arizona.edu%7C0c4db32d41584be0976808df289c72cc%7C5ee35505eb8e4929937d645df5013288%7C1%7C0%7C639274324581369983%7CUnknown%7CTWFpbGZsb3d8eyJFbXB0eU1hcGkiOnRydWUsIlYiOiIwLjAuMDAwMCIsIlAiOiJXaW4zMiIsIkFOIjoiTWFpbCIsIldUIjoyfQ%3D%3D%7C0%7C%7C%7C&amp;sdata=9%2BxMA7GvSWMRSY2kvtESnFQiAHbGseW8HCcJyKbyIvs%3D&amp;reserved=0"/>
              </a:rPr>
              <a:t>Minute Maid TikTok</a:t>
            </a:r>
          </a:p>
        </p:txBody>
      </p:sp>
      <p:grpSp>
        <p:nvGrpSpPr>
          <p:cNvPr id="9" name="Group 9"/>
          <p:cNvGrpSpPr/>
          <p:nvPr/>
        </p:nvGrpSpPr>
        <p:grpSpPr>
          <a:xfrm>
            <a:off x="203861" y="9665039"/>
            <a:ext cx="2540003" cy="471884"/>
            <a:chOff x="0" y="0"/>
            <a:chExt cx="3386671" cy="629179"/>
          </a:xfrm>
        </p:grpSpPr>
        <p:sp>
          <p:nvSpPr>
            <p:cNvPr id="10" name="Freeform 10"/>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4">
                <a:alphaModFix amt="0"/>
              </a:blip>
              <a:stretch>
                <a:fillRect t="-69894" b="-39870"/>
              </a:stretch>
            </a:blipFill>
          </p:spPr>
          <p:txBody>
            <a:bodyPr/>
            <a:lstStyle/>
            <a:p>
              <a:endParaRPr lang="en-US"/>
            </a:p>
          </p:txBody>
        </p:sp>
        <p:sp>
          <p:nvSpPr>
            <p:cNvPr id="11" name="TextBox 11"/>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Lacey</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0" y="164966"/>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4"/>
              <a:stretch>
                <a:fillRect t="-27" b="-27"/>
              </a:stretch>
            </a:blipFill>
          </p:spPr>
          <p:txBody>
            <a:bodyPr/>
            <a:lstStyle/>
            <a:p>
              <a:endParaRPr lang="en-US"/>
            </a:p>
          </p:txBody>
        </p:sp>
      </p:grpSp>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5">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MINUTE MAID’S CURRENT MESSAGE</a:t>
              </a:r>
            </a:p>
          </p:txBody>
        </p:sp>
      </p:grpSp>
      <p:grpSp>
        <p:nvGrpSpPr>
          <p:cNvPr id="12" name="Group 12"/>
          <p:cNvGrpSpPr/>
          <p:nvPr/>
        </p:nvGrpSpPr>
        <p:grpSpPr>
          <a:xfrm>
            <a:off x="0" y="8877300"/>
            <a:ext cx="1492911" cy="1569615"/>
            <a:chOff x="0" y="0"/>
            <a:chExt cx="297518" cy="297294"/>
          </a:xfrm>
        </p:grpSpPr>
        <p:sp>
          <p:nvSpPr>
            <p:cNvPr id="13" name="Freeform 13"/>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14" name="TextBox 14"/>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15" name="Group 15"/>
          <p:cNvGrpSpPr/>
          <p:nvPr/>
        </p:nvGrpSpPr>
        <p:grpSpPr>
          <a:xfrm>
            <a:off x="222911" y="9650150"/>
            <a:ext cx="2540003" cy="471884"/>
            <a:chOff x="0" y="0"/>
            <a:chExt cx="3386671" cy="629179"/>
          </a:xfrm>
        </p:grpSpPr>
        <p:sp>
          <p:nvSpPr>
            <p:cNvPr id="16" name="Freeform 16"/>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5">
                <a:alphaModFix amt="0"/>
              </a:blip>
              <a:stretch>
                <a:fillRect t="-69894" b="-39870"/>
              </a:stretch>
            </a:blipFill>
          </p:spPr>
          <p:txBody>
            <a:bodyPr/>
            <a:lstStyle/>
            <a:p>
              <a:endParaRPr lang="en-US"/>
            </a:p>
          </p:txBody>
        </p:sp>
        <p:sp>
          <p:nvSpPr>
            <p:cNvPr id="17" name="TextBox 17"/>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Ramzi</a:t>
              </a:r>
            </a:p>
          </p:txBody>
        </p:sp>
      </p:grpSp>
      <p:pic>
        <p:nvPicPr>
          <p:cNvPr id="25" name="Online Media 24" descr="Minute Maid Zero Sugar :30 Bring the Enthusiasm​">
            <a:hlinkClick r:id="" action="ppaction://media"/>
            <a:extLst>
              <a:ext uri="{FF2B5EF4-FFF2-40B4-BE49-F238E27FC236}">
                <a16:creationId xmlns:a16="http://schemas.microsoft.com/office/drawing/2014/main" id="{CC53C91E-5938-A5AA-9849-70855A1583B6}"/>
              </a:ext>
            </a:extLst>
          </p:cNvPr>
          <p:cNvPicPr>
            <a:picLocks noRot="1" noChangeAspect="1"/>
          </p:cNvPicPr>
          <p:nvPr>
            <a:videoFile r:link="rId1"/>
          </p:nvPr>
        </p:nvPicPr>
        <p:blipFill>
          <a:blip r:embed="rId6"/>
          <a:stretch>
            <a:fillRect/>
          </a:stretch>
        </p:blipFill>
        <p:spPr>
          <a:xfrm>
            <a:off x="2915888" y="1839534"/>
            <a:ext cx="12456224" cy="7037766"/>
          </a:xfrm>
          <a:prstGeom prst="rect">
            <a:avLst/>
          </a:prstGeom>
        </p:spPr>
      </p:pic>
      <p:sp>
        <p:nvSpPr>
          <p:cNvPr id="7" name="TextBox 6">
            <a:extLst>
              <a:ext uri="{FF2B5EF4-FFF2-40B4-BE49-F238E27FC236}">
                <a16:creationId xmlns:a16="http://schemas.microsoft.com/office/drawing/2014/main" id="{F5E98D6A-8B18-D69F-A6B5-28935976A888}"/>
              </a:ext>
            </a:extLst>
          </p:cNvPr>
          <p:cNvSpPr txBox="1"/>
          <p:nvPr/>
        </p:nvSpPr>
        <p:spPr>
          <a:xfrm>
            <a:off x="152400" y="9998790"/>
            <a:ext cx="609600" cy="369332"/>
          </a:xfrm>
          <a:prstGeom prst="rect">
            <a:avLst/>
          </a:prstGeom>
          <a:noFill/>
        </p:spPr>
        <p:txBody>
          <a:bodyPr wrap="square" rtlCol="0">
            <a:spAutoFit/>
          </a:bodyPr>
          <a:lstStyle/>
          <a:p>
            <a:r>
              <a:rPr lang="en-US" dirty="0">
                <a:hlinkClick r:id="rId7"/>
              </a:rPr>
              <a:t>Link</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vol="80000">
                <p:cTn id="7" fill="hold" display="0">
                  <p:stCondLst>
                    <p:cond delay="indefinite"/>
                  </p:stCondLst>
                </p:cTn>
                <p:tgtEl>
                  <p:spTgt spid="2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27" b="-27"/>
              </a:stretch>
            </a:blipFill>
          </p:spPr>
          <p:txBody>
            <a:bodyPr/>
            <a:lstStyle/>
            <a:p>
              <a:endParaRPr lang="en-US"/>
            </a:p>
          </p:txBody>
        </p:sp>
      </p:grpSp>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4">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040"/>
                </a:lnSpc>
              </a:pPr>
              <a:r>
                <a:rPr lang="en-US" sz="4200" b="1">
                  <a:solidFill>
                    <a:srgbClr val="101638"/>
                  </a:solidFill>
                  <a:latin typeface="DejaVu Serif Bold"/>
                  <a:ea typeface="DejaVu Serif Bold"/>
                  <a:cs typeface="DejaVu Serif Bold"/>
                  <a:sym typeface="DejaVu Serif Bold"/>
                </a:rPr>
                <a:t>OPPORTUNITIES FOR MINUTE MAID</a:t>
              </a:r>
            </a:p>
          </p:txBody>
        </p:sp>
      </p:grpSp>
      <p:grpSp>
        <p:nvGrpSpPr>
          <p:cNvPr id="7" name="Group 7"/>
          <p:cNvGrpSpPr/>
          <p:nvPr/>
        </p:nvGrpSpPr>
        <p:grpSpPr>
          <a:xfrm>
            <a:off x="1576073" y="2274570"/>
            <a:ext cx="15135863" cy="1864357"/>
            <a:chOff x="0" y="0"/>
            <a:chExt cx="20181151" cy="2485809"/>
          </a:xfrm>
        </p:grpSpPr>
        <p:sp>
          <p:nvSpPr>
            <p:cNvPr id="8" name="Freeform 8"/>
            <p:cNvSpPr/>
            <p:nvPr/>
          </p:nvSpPr>
          <p:spPr>
            <a:xfrm>
              <a:off x="0" y="0"/>
              <a:ext cx="20181188" cy="2485898"/>
            </a:xfrm>
            <a:custGeom>
              <a:avLst/>
              <a:gdLst/>
              <a:ahLst/>
              <a:cxnLst/>
              <a:rect l="l" t="t" r="r" b="b"/>
              <a:pathLst>
                <a:path w="20181188" h="2485898">
                  <a:moveTo>
                    <a:pt x="0" y="274320"/>
                  </a:moveTo>
                  <a:cubicBezTo>
                    <a:pt x="0" y="122809"/>
                    <a:pt x="122809" y="0"/>
                    <a:pt x="274320" y="0"/>
                  </a:cubicBezTo>
                  <a:lnTo>
                    <a:pt x="19906869" y="0"/>
                  </a:lnTo>
                  <a:cubicBezTo>
                    <a:pt x="20058380" y="0"/>
                    <a:pt x="20181188" y="122809"/>
                    <a:pt x="20181188" y="274320"/>
                  </a:cubicBezTo>
                  <a:lnTo>
                    <a:pt x="20181188" y="2211578"/>
                  </a:lnTo>
                  <a:cubicBezTo>
                    <a:pt x="20181188" y="2363089"/>
                    <a:pt x="20058380" y="2485898"/>
                    <a:pt x="19906869" y="2485898"/>
                  </a:cubicBezTo>
                  <a:lnTo>
                    <a:pt x="274320" y="2485898"/>
                  </a:lnTo>
                  <a:cubicBezTo>
                    <a:pt x="122809" y="2485898"/>
                    <a:pt x="0" y="2363089"/>
                    <a:pt x="0" y="2211578"/>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968503" y="2603497"/>
            <a:ext cx="1397003" cy="1092203"/>
            <a:chOff x="0" y="0"/>
            <a:chExt cx="1862671" cy="1456271"/>
          </a:xfrm>
        </p:grpSpPr>
        <p:sp>
          <p:nvSpPr>
            <p:cNvPr id="10" name="Freeform 10"/>
            <p:cNvSpPr/>
            <p:nvPr/>
          </p:nvSpPr>
          <p:spPr>
            <a:xfrm>
              <a:off x="0" y="0"/>
              <a:ext cx="1862667" cy="1456267"/>
            </a:xfrm>
            <a:custGeom>
              <a:avLst/>
              <a:gdLst/>
              <a:ahLst/>
              <a:cxnLst/>
              <a:rect l="l" t="t" r="r" b="b"/>
              <a:pathLst>
                <a:path w="1862667" h="1456267">
                  <a:moveTo>
                    <a:pt x="0" y="0"/>
                  </a:moveTo>
                  <a:lnTo>
                    <a:pt x="1862667" y="0"/>
                  </a:lnTo>
                  <a:lnTo>
                    <a:pt x="1862667" y="1456267"/>
                  </a:lnTo>
                  <a:lnTo>
                    <a:pt x="0" y="1456267"/>
                  </a:lnTo>
                  <a:close/>
                </a:path>
              </a:pathLst>
            </a:custGeom>
            <a:blipFill>
              <a:blip r:embed="rId4">
                <a:alphaModFix amt="0"/>
              </a:blip>
              <a:stretch>
                <a:fillRect l="-50310" r="-50310"/>
              </a:stretch>
            </a:blipFill>
          </p:spPr>
          <p:txBody>
            <a:bodyPr/>
            <a:lstStyle/>
            <a:p>
              <a:endParaRPr lang="en-US"/>
            </a:p>
          </p:txBody>
        </p:sp>
        <p:sp>
          <p:nvSpPr>
            <p:cNvPr id="11" name="TextBox 11"/>
            <p:cNvSpPr txBox="1"/>
            <p:nvPr/>
          </p:nvSpPr>
          <p:spPr>
            <a:xfrm>
              <a:off x="0" y="-9525"/>
              <a:ext cx="1862671" cy="1465796"/>
            </a:xfrm>
            <a:prstGeom prst="rect">
              <a:avLst/>
            </a:prstGeom>
          </p:spPr>
          <p:txBody>
            <a:bodyPr lIns="0" tIns="0" rIns="0" bIns="0" rtlCol="0" anchor="ctr"/>
            <a:lstStyle/>
            <a:p>
              <a:pPr algn="l">
                <a:lnSpc>
                  <a:spcPts val="6480"/>
                </a:lnSpc>
              </a:pPr>
              <a:r>
                <a:rPr lang="en-US" sz="5400" b="1">
                  <a:solidFill>
                    <a:srgbClr val="EF4C8B"/>
                  </a:solidFill>
                  <a:latin typeface="DejaVu Serif Bold"/>
                  <a:ea typeface="DejaVu Serif Bold"/>
                  <a:cs typeface="DejaVu Serif Bold"/>
                  <a:sym typeface="DejaVu Serif Bold"/>
                </a:rPr>
                <a:t>01</a:t>
              </a:r>
            </a:p>
          </p:txBody>
        </p:sp>
      </p:grpSp>
      <p:grpSp>
        <p:nvGrpSpPr>
          <p:cNvPr id="12" name="Group 12"/>
          <p:cNvGrpSpPr/>
          <p:nvPr/>
        </p:nvGrpSpPr>
        <p:grpSpPr>
          <a:xfrm>
            <a:off x="3683003" y="2540003"/>
            <a:ext cx="12382500" cy="609600"/>
            <a:chOff x="0" y="0"/>
            <a:chExt cx="16510000" cy="812800"/>
          </a:xfrm>
        </p:grpSpPr>
        <p:sp>
          <p:nvSpPr>
            <p:cNvPr id="13" name="Freeform 13"/>
            <p:cNvSpPr/>
            <p:nvPr/>
          </p:nvSpPr>
          <p:spPr>
            <a:xfrm>
              <a:off x="0" y="0"/>
              <a:ext cx="16510000" cy="812800"/>
            </a:xfrm>
            <a:custGeom>
              <a:avLst/>
              <a:gdLst/>
              <a:ahLst/>
              <a:cxnLst/>
              <a:rect l="l" t="t" r="r" b="b"/>
              <a:pathLst>
                <a:path w="16510000" h="812800">
                  <a:moveTo>
                    <a:pt x="0" y="0"/>
                  </a:moveTo>
                  <a:lnTo>
                    <a:pt x="16510000" y="0"/>
                  </a:lnTo>
                  <a:lnTo>
                    <a:pt x="16510000" y="812800"/>
                  </a:lnTo>
                  <a:lnTo>
                    <a:pt x="0" y="812800"/>
                  </a:lnTo>
                  <a:close/>
                </a:path>
              </a:pathLst>
            </a:custGeom>
            <a:blipFill>
              <a:blip r:embed="rId4">
                <a:alphaModFix amt="0"/>
              </a:blip>
              <a:stretch>
                <a:fillRect t="-345789" b="-345789"/>
              </a:stretch>
            </a:blipFill>
          </p:spPr>
          <p:txBody>
            <a:bodyPr/>
            <a:lstStyle/>
            <a:p>
              <a:endParaRPr lang="en-US"/>
            </a:p>
          </p:txBody>
        </p:sp>
        <p:sp>
          <p:nvSpPr>
            <p:cNvPr id="14" name="TextBox 14"/>
            <p:cNvSpPr txBox="1"/>
            <p:nvPr/>
          </p:nvSpPr>
          <p:spPr>
            <a:xfrm>
              <a:off x="0" y="-9525"/>
              <a:ext cx="16510000" cy="822325"/>
            </a:xfrm>
            <a:prstGeom prst="rect">
              <a:avLst/>
            </a:prstGeom>
          </p:spPr>
          <p:txBody>
            <a:bodyPr lIns="0" tIns="0" rIns="0" bIns="0" rtlCol="0" anchor="ctr"/>
            <a:lstStyle/>
            <a:p>
              <a:pPr algn="l">
                <a:lnSpc>
                  <a:spcPts val="4079"/>
                </a:lnSpc>
              </a:pPr>
              <a:r>
                <a:rPr lang="en-US" sz="3399" b="1">
                  <a:solidFill>
                    <a:srgbClr val="101638"/>
                  </a:solidFill>
                  <a:latin typeface="DejaVu Serif Bold"/>
                  <a:ea typeface="DejaVu Serif Bold"/>
                  <a:cs typeface="DejaVu Serif Bold"/>
                  <a:sym typeface="DejaVu Serif Bold"/>
                </a:rPr>
                <a:t>Influencer partnerships</a:t>
              </a:r>
            </a:p>
          </p:txBody>
        </p:sp>
      </p:grpSp>
      <p:grpSp>
        <p:nvGrpSpPr>
          <p:cNvPr id="15" name="Group 15"/>
          <p:cNvGrpSpPr/>
          <p:nvPr/>
        </p:nvGrpSpPr>
        <p:grpSpPr>
          <a:xfrm>
            <a:off x="3683003" y="3225803"/>
            <a:ext cx="12382500" cy="571500"/>
            <a:chOff x="0" y="0"/>
            <a:chExt cx="16510000" cy="762000"/>
          </a:xfrm>
        </p:grpSpPr>
        <p:sp>
          <p:nvSpPr>
            <p:cNvPr id="16" name="Freeform 16"/>
            <p:cNvSpPr/>
            <p:nvPr/>
          </p:nvSpPr>
          <p:spPr>
            <a:xfrm>
              <a:off x="0" y="0"/>
              <a:ext cx="16510000" cy="762000"/>
            </a:xfrm>
            <a:custGeom>
              <a:avLst/>
              <a:gdLst/>
              <a:ahLst/>
              <a:cxnLst/>
              <a:rect l="l" t="t" r="r" b="b"/>
              <a:pathLst>
                <a:path w="16510000" h="762000">
                  <a:moveTo>
                    <a:pt x="0" y="0"/>
                  </a:moveTo>
                  <a:lnTo>
                    <a:pt x="16510000" y="0"/>
                  </a:lnTo>
                  <a:lnTo>
                    <a:pt x="16510000" y="762000"/>
                  </a:lnTo>
                  <a:lnTo>
                    <a:pt x="0" y="762000"/>
                  </a:lnTo>
                  <a:close/>
                </a:path>
              </a:pathLst>
            </a:custGeom>
            <a:blipFill>
              <a:blip r:embed="rId4">
                <a:alphaModFix amt="0"/>
              </a:blip>
              <a:stretch>
                <a:fillRect t="-372175" b="-372175"/>
              </a:stretch>
            </a:blipFill>
          </p:spPr>
          <p:txBody>
            <a:bodyPr/>
            <a:lstStyle/>
            <a:p>
              <a:endParaRPr lang="en-US"/>
            </a:p>
          </p:txBody>
        </p:sp>
        <p:sp>
          <p:nvSpPr>
            <p:cNvPr id="17" name="TextBox 17"/>
            <p:cNvSpPr txBox="1"/>
            <p:nvPr/>
          </p:nvSpPr>
          <p:spPr>
            <a:xfrm>
              <a:off x="0" y="-9525"/>
              <a:ext cx="16510000" cy="771525"/>
            </a:xfrm>
            <a:prstGeom prst="rect">
              <a:avLst/>
            </a:prstGeom>
          </p:spPr>
          <p:txBody>
            <a:bodyPr lIns="0" tIns="0" rIns="0" bIns="0" rtlCol="0" anchor="ctr"/>
            <a:lstStyle/>
            <a:p>
              <a:pPr algn="l">
                <a:lnSpc>
                  <a:spcPts val="3240"/>
                </a:lnSpc>
              </a:pPr>
              <a:r>
                <a:rPr lang="en-US" sz="2700">
                  <a:solidFill>
                    <a:srgbClr val="101638"/>
                  </a:solidFill>
                  <a:latin typeface="DejaVu Sans Light"/>
                  <a:ea typeface="DejaVu Sans Light"/>
                  <a:cs typeface="DejaVu Sans Light"/>
                  <a:sym typeface="DejaVu Sans Light"/>
                </a:rPr>
                <a:t>Partner with influencers to create viral campaigns.</a:t>
              </a:r>
            </a:p>
          </p:txBody>
        </p:sp>
      </p:grpSp>
      <p:grpSp>
        <p:nvGrpSpPr>
          <p:cNvPr id="18" name="Group 18"/>
          <p:cNvGrpSpPr/>
          <p:nvPr/>
        </p:nvGrpSpPr>
        <p:grpSpPr>
          <a:xfrm>
            <a:off x="1576073" y="4370070"/>
            <a:ext cx="15135863" cy="1864357"/>
            <a:chOff x="0" y="0"/>
            <a:chExt cx="20181151" cy="2485809"/>
          </a:xfrm>
        </p:grpSpPr>
        <p:sp>
          <p:nvSpPr>
            <p:cNvPr id="19" name="Freeform 19"/>
            <p:cNvSpPr/>
            <p:nvPr/>
          </p:nvSpPr>
          <p:spPr>
            <a:xfrm>
              <a:off x="0" y="0"/>
              <a:ext cx="20181188" cy="2485898"/>
            </a:xfrm>
            <a:custGeom>
              <a:avLst/>
              <a:gdLst/>
              <a:ahLst/>
              <a:cxnLst/>
              <a:rect l="l" t="t" r="r" b="b"/>
              <a:pathLst>
                <a:path w="20181188" h="2485898">
                  <a:moveTo>
                    <a:pt x="0" y="274320"/>
                  </a:moveTo>
                  <a:cubicBezTo>
                    <a:pt x="0" y="122809"/>
                    <a:pt x="122809" y="0"/>
                    <a:pt x="274320" y="0"/>
                  </a:cubicBezTo>
                  <a:lnTo>
                    <a:pt x="19906869" y="0"/>
                  </a:lnTo>
                  <a:cubicBezTo>
                    <a:pt x="20058380" y="0"/>
                    <a:pt x="20181188" y="122809"/>
                    <a:pt x="20181188" y="274320"/>
                  </a:cubicBezTo>
                  <a:lnTo>
                    <a:pt x="20181188" y="2211578"/>
                  </a:lnTo>
                  <a:cubicBezTo>
                    <a:pt x="20181188" y="2363089"/>
                    <a:pt x="20058380" y="2485898"/>
                    <a:pt x="19906869" y="2485898"/>
                  </a:cubicBezTo>
                  <a:lnTo>
                    <a:pt x="274320" y="2485898"/>
                  </a:lnTo>
                  <a:cubicBezTo>
                    <a:pt x="122809" y="2485898"/>
                    <a:pt x="0" y="2363089"/>
                    <a:pt x="0" y="2211578"/>
                  </a:cubicBezTo>
                  <a:close/>
                </a:path>
              </a:pathLst>
            </a:custGeom>
            <a:solidFill>
              <a:srgbClr val="FFFCF9"/>
            </a:solidFill>
            <a:ln w="22860" cap="sq">
              <a:solidFill>
                <a:srgbClr val="FFD3AB"/>
              </a:solidFill>
              <a:prstDash val="solid"/>
              <a:miter/>
            </a:ln>
          </p:spPr>
          <p:txBody>
            <a:bodyPr/>
            <a:lstStyle/>
            <a:p>
              <a:endParaRPr lang="en-US"/>
            </a:p>
          </p:txBody>
        </p:sp>
      </p:grpSp>
      <p:grpSp>
        <p:nvGrpSpPr>
          <p:cNvPr id="20" name="Group 20"/>
          <p:cNvGrpSpPr/>
          <p:nvPr/>
        </p:nvGrpSpPr>
        <p:grpSpPr>
          <a:xfrm>
            <a:off x="1968503" y="4698997"/>
            <a:ext cx="1397003" cy="1092203"/>
            <a:chOff x="0" y="0"/>
            <a:chExt cx="1862671" cy="1456271"/>
          </a:xfrm>
        </p:grpSpPr>
        <p:sp>
          <p:nvSpPr>
            <p:cNvPr id="21" name="Freeform 21"/>
            <p:cNvSpPr/>
            <p:nvPr/>
          </p:nvSpPr>
          <p:spPr>
            <a:xfrm>
              <a:off x="0" y="0"/>
              <a:ext cx="1862667" cy="1456267"/>
            </a:xfrm>
            <a:custGeom>
              <a:avLst/>
              <a:gdLst/>
              <a:ahLst/>
              <a:cxnLst/>
              <a:rect l="l" t="t" r="r" b="b"/>
              <a:pathLst>
                <a:path w="1862667" h="1456267">
                  <a:moveTo>
                    <a:pt x="0" y="0"/>
                  </a:moveTo>
                  <a:lnTo>
                    <a:pt x="1862667" y="0"/>
                  </a:lnTo>
                  <a:lnTo>
                    <a:pt x="1862667" y="1456267"/>
                  </a:lnTo>
                  <a:lnTo>
                    <a:pt x="0" y="1456267"/>
                  </a:lnTo>
                  <a:close/>
                </a:path>
              </a:pathLst>
            </a:custGeom>
            <a:blipFill>
              <a:blip r:embed="rId4">
                <a:alphaModFix amt="0"/>
              </a:blip>
              <a:stretch>
                <a:fillRect l="-50310" r="-50310"/>
              </a:stretch>
            </a:blipFill>
          </p:spPr>
          <p:txBody>
            <a:bodyPr/>
            <a:lstStyle/>
            <a:p>
              <a:endParaRPr lang="en-US"/>
            </a:p>
          </p:txBody>
        </p:sp>
        <p:sp>
          <p:nvSpPr>
            <p:cNvPr id="22" name="TextBox 22"/>
            <p:cNvSpPr txBox="1"/>
            <p:nvPr/>
          </p:nvSpPr>
          <p:spPr>
            <a:xfrm>
              <a:off x="0" y="-9525"/>
              <a:ext cx="1862671" cy="1465796"/>
            </a:xfrm>
            <a:prstGeom prst="rect">
              <a:avLst/>
            </a:prstGeom>
          </p:spPr>
          <p:txBody>
            <a:bodyPr lIns="0" tIns="0" rIns="0" bIns="0" rtlCol="0" anchor="ctr"/>
            <a:lstStyle/>
            <a:p>
              <a:pPr algn="l">
                <a:lnSpc>
                  <a:spcPts val="6480"/>
                </a:lnSpc>
              </a:pPr>
              <a:r>
                <a:rPr lang="en-US" sz="5400" b="1">
                  <a:solidFill>
                    <a:srgbClr val="EF8635"/>
                  </a:solidFill>
                  <a:latin typeface="DejaVu Serif Bold"/>
                  <a:ea typeface="DejaVu Serif Bold"/>
                  <a:cs typeface="DejaVu Serif Bold"/>
                  <a:sym typeface="DejaVu Serif Bold"/>
                </a:rPr>
                <a:t>02</a:t>
              </a:r>
            </a:p>
          </p:txBody>
        </p:sp>
      </p:grpSp>
      <p:grpSp>
        <p:nvGrpSpPr>
          <p:cNvPr id="23" name="Group 23"/>
          <p:cNvGrpSpPr/>
          <p:nvPr/>
        </p:nvGrpSpPr>
        <p:grpSpPr>
          <a:xfrm>
            <a:off x="3683003" y="4635503"/>
            <a:ext cx="12382500" cy="609600"/>
            <a:chOff x="0" y="0"/>
            <a:chExt cx="16510000" cy="812800"/>
          </a:xfrm>
        </p:grpSpPr>
        <p:sp>
          <p:nvSpPr>
            <p:cNvPr id="24" name="Freeform 24"/>
            <p:cNvSpPr/>
            <p:nvPr/>
          </p:nvSpPr>
          <p:spPr>
            <a:xfrm>
              <a:off x="0" y="0"/>
              <a:ext cx="16510000" cy="812800"/>
            </a:xfrm>
            <a:custGeom>
              <a:avLst/>
              <a:gdLst/>
              <a:ahLst/>
              <a:cxnLst/>
              <a:rect l="l" t="t" r="r" b="b"/>
              <a:pathLst>
                <a:path w="16510000" h="812800">
                  <a:moveTo>
                    <a:pt x="0" y="0"/>
                  </a:moveTo>
                  <a:lnTo>
                    <a:pt x="16510000" y="0"/>
                  </a:lnTo>
                  <a:lnTo>
                    <a:pt x="16510000" y="812800"/>
                  </a:lnTo>
                  <a:lnTo>
                    <a:pt x="0" y="812800"/>
                  </a:lnTo>
                  <a:close/>
                </a:path>
              </a:pathLst>
            </a:custGeom>
            <a:blipFill>
              <a:blip r:embed="rId4">
                <a:alphaModFix amt="0"/>
              </a:blip>
              <a:stretch>
                <a:fillRect t="-345789" b="-345789"/>
              </a:stretch>
            </a:blipFill>
          </p:spPr>
          <p:txBody>
            <a:bodyPr/>
            <a:lstStyle/>
            <a:p>
              <a:endParaRPr lang="en-US"/>
            </a:p>
          </p:txBody>
        </p:sp>
        <p:sp>
          <p:nvSpPr>
            <p:cNvPr id="25" name="TextBox 25"/>
            <p:cNvSpPr txBox="1"/>
            <p:nvPr/>
          </p:nvSpPr>
          <p:spPr>
            <a:xfrm>
              <a:off x="0" y="-9525"/>
              <a:ext cx="16510000" cy="822325"/>
            </a:xfrm>
            <a:prstGeom prst="rect">
              <a:avLst/>
            </a:prstGeom>
          </p:spPr>
          <p:txBody>
            <a:bodyPr lIns="0" tIns="0" rIns="0" bIns="0" rtlCol="0" anchor="ctr"/>
            <a:lstStyle/>
            <a:p>
              <a:pPr algn="l">
                <a:lnSpc>
                  <a:spcPts val="4079"/>
                </a:lnSpc>
              </a:pPr>
              <a:r>
                <a:rPr lang="en-US" sz="3399" b="1">
                  <a:solidFill>
                    <a:srgbClr val="101638"/>
                  </a:solidFill>
                  <a:latin typeface="DejaVu Serif Bold"/>
                  <a:ea typeface="DejaVu Serif Bold"/>
                  <a:cs typeface="DejaVu Serif Bold"/>
                  <a:sym typeface="DejaVu Serif Bold"/>
                </a:rPr>
                <a:t>Lifestyle branding</a:t>
              </a:r>
            </a:p>
          </p:txBody>
        </p:sp>
      </p:grpSp>
      <p:grpSp>
        <p:nvGrpSpPr>
          <p:cNvPr id="26" name="Group 26"/>
          <p:cNvGrpSpPr/>
          <p:nvPr/>
        </p:nvGrpSpPr>
        <p:grpSpPr>
          <a:xfrm>
            <a:off x="3683003" y="5321303"/>
            <a:ext cx="12382500" cy="571500"/>
            <a:chOff x="0" y="0"/>
            <a:chExt cx="16510000" cy="762000"/>
          </a:xfrm>
        </p:grpSpPr>
        <p:sp>
          <p:nvSpPr>
            <p:cNvPr id="27" name="Freeform 27"/>
            <p:cNvSpPr/>
            <p:nvPr/>
          </p:nvSpPr>
          <p:spPr>
            <a:xfrm>
              <a:off x="0" y="0"/>
              <a:ext cx="16510000" cy="762000"/>
            </a:xfrm>
            <a:custGeom>
              <a:avLst/>
              <a:gdLst/>
              <a:ahLst/>
              <a:cxnLst/>
              <a:rect l="l" t="t" r="r" b="b"/>
              <a:pathLst>
                <a:path w="16510000" h="762000">
                  <a:moveTo>
                    <a:pt x="0" y="0"/>
                  </a:moveTo>
                  <a:lnTo>
                    <a:pt x="16510000" y="0"/>
                  </a:lnTo>
                  <a:lnTo>
                    <a:pt x="16510000" y="762000"/>
                  </a:lnTo>
                  <a:lnTo>
                    <a:pt x="0" y="762000"/>
                  </a:lnTo>
                  <a:close/>
                </a:path>
              </a:pathLst>
            </a:custGeom>
            <a:blipFill>
              <a:blip r:embed="rId4">
                <a:alphaModFix amt="0"/>
              </a:blip>
              <a:stretch>
                <a:fillRect t="-372175" b="-372175"/>
              </a:stretch>
            </a:blipFill>
          </p:spPr>
          <p:txBody>
            <a:bodyPr/>
            <a:lstStyle/>
            <a:p>
              <a:endParaRPr lang="en-US"/>
            </a:p>
          </p:txBody>
        </p:sp>
        <p:sp>
          <p:nvSpPr>
            <p:cNvPr id="28" name="TextBox 28"/>
            <p:cNvSpPr txBox="1"/>
            <p:nvPr/>
          </p:nvSpPr>
          <p:spPr>
            <a:xfrm>
              <a:off x="0" y="-9525"/>
              <a:ext cx="16510000" cy="771525"/>
            </a:xfrm>
            <a:prstGeom prst="rect">
              <a:avLst/>
            </a:prstGeom>
          </p:spPr>
          <p:txBody>
            <a:bodyPr lIns="0" tIns="0" rIns="0" bIns="0" rtlCol="0" anchor="ctr"/>
            <a:lstStyle/>
            <a:p>
              <a:pPr algn="l">
                <a:lnSpc>
                  <a:spcPts val="3240"/>
                </a:lnSpc>
              </a:pPr>
              <a:r>
                <a:rPr lang="en-US" sz="2700">
                  <a:solidFill>
                    <a:srgbClr val="101638"/>
                  </a:solidFill>
                  <a:latin typeface="DejaVu Sans Light"/>
                  <a:ea typeface="DejaVu Sans Light"/>
                  <a:cs typeface="DejaVu Sans Light"/>
                  <a:sym typeface="DejaVu Sans Light"/>
                </a:rPr>
                <a:t>Feature Minute Maid in consumers’ daily lives.</a:t>
              </a:r>
            </a:p>
          </p:txBody>
        </p:sp>
      </p:grpSp>
      <p:grpSp>
        <p:nvGrpSpPr>
          <p:cNvPr id="29" name="Group 29"/>
          <p:cNvGrpSpPr/>
          <p:nvPr/>
        </p:nvGrpSpPr>
        <p:grpSpPr>
          <a:xfrm>
            <a:off x="1576073" y="6465570"/>
            <a:ext cx="15135863" cy="1864357"/>
            <a:chOff x="0" y="0"/>
            <a:chExt cx="20181151" cy="2485809"/>
          </a:xfrm>
        </p:grpSpPr>
        <p:sp>
          <p:nvSpPr>
            <p:cNvPr id="30" name="Freeform 30"/>
            <p:cNvSpPr/>
            <p:nvPr/>
          </p:nvSpPr>
          <p:spPr>
            <a:xfrm>
              <a:off x="0" y="0"/>
              <a:ext cx="20181188" cy="2485898"/>
            </a:xfrm>
            <a:custGeom>
              <a:avLst/>
              <a:gdLst/>
              <a:ahLst/>
              <a:cxnLst/>
              <a:rect l="l" t="t" r="r" b="b"/>
              <a:pathLst>
                <a:path w="20181188" h="2485898">
                  <a:moveTo>
                    <a:pt x="0" y="274320"/>
                  </a:moveTo>
                  <a:cubicBezTo>
                    <a:pt x="0" y="122809"/>
                    <a:pt x="122809" y="0"/>
                    <a:pt x="274320" y="0"/>
                  </a:cubicBezTo>
                  <a:lnTo>
                    <a:pt x="19906869" y="0"/>
                  </a:lnTo>
                  <a:cubicBezTo>
                    <a:pt x="20058380" y="0"/>
                    <a:pt x="20181188" y="122809"/>
                    <a:pt x="20181188" y="274320"/>
                  </a:cubicBezTo>
                  <a:lnTo>
                    <a:pt x="20181188" y="2211578"/>
                  </a:lnTo>
                  <a:cubicBezTo>
                    <a:pt x="20181188" y="2363089"/>
                    <a:pt x="20058380" y="2485898"/>
                    <a:pt x="19906869" y="2485898"/>
                  </a:cubicBezTo>
                  <a:lnTo>
                    <a:pt x="274320" y="2485898"/>
                  </a:lnTo>
                  <a:cubicBezTo>
                    <a:pt x="122809" y="2485898"/>
                    <a:pt x="0" y="2363089"/>
                    <a:pt x="0" y="2211578"/>
                  </a:cubicBezTo>
                  <a:close/>
                </a:path>
              </a:pathLst>
            </a:custGeom>
            <a:solidFill>
              <a:srgbClr val="FFFCF9"/>
            </a:solidFill>
            <a:ln w="22860" cap="sq">
              <a:solidFill>
                <a:srgbClr val="F9B7CF"/>
              </a:solidFill>
              <a:prstDash val="solid"/>
              <a:miter/>
            </a:ln>
          </p:spPr>
          <p:txBody>
            <a:bodyPr/>
            <a:lstStyle/>
            <a:p>
              <a:endParaRPr lang="en-US"/>
            </a:p>
          </p:txBody>
        </p:sp>
      </p:grpSp>
      <p:grpSp>
        <p:nvGrpSpPr>
          <p:cNvPr id="31" name="Group 31"/>
          <p:cNvGrpSpPr/>
          <p:nvPr/>
        </p:nvGrpSpPr>
        <p:grpSpPr>
          <a:xfrm>
            <a:off x="1968503" y="6794497"/>
            <a:ext cx="1397003" cy="1092203"/>
            <a:chOff x="0" y="0"/>
            <a:chExt cx="1862671" cy="1456271"/>
          </a:xfrm>
        </p:grpSpPr>
        <p:sp>
          <p:nvSpPr>
            <p:cNvPr id="32" name="Freeform 32"/>
            <p:cNvSpPr/>
            <p:nvPr/>
          </p:nvSpPr>
          <p:spPr>
            <a:xfrm>
              <a:off x="0" y="0"/>
              <a:ext cx="1862667" cy="1456267"/>
            </a:xfrm>
            <a:custGeom>
              <a:avLst/>
              <a:gdLst/>
              <a:ahLst/>
              <a:cxnLst/>
              <a:rect l="l" t="t" r="r" b="b"/>
              <a:pathLst>
                <a:path w="1862667" h="1456267">
                  <a:moveTo>
                    <a:pt x="0" y="0"/>
                  </a:moveTo>
                  <a:lnTo>
                    <a:pt x="1862667" y="0"/>
                  </a:lnTo>
                  <a:lnTo>
                    <a:pt x="1862667" y="1456267"/>
                  </a:lnTo>
                  <a:lnTo>
                    <a:pt x="0" y="1456267"/>
                  </a:lnTo>
                  <a:close/>
                </a:path>
              </a:pathLst>
            </a:custGeom>
            <a:blipFill>
              <a:blip r:embed="rId4">
                <a:alphaModFix amt="0"/>
              </a:blip>
              <a:stretch>
                <a:fillRect l="-50310" r="-50310"/>
              </a:stretch>
            </a:blipFill>
          </p:spPr>
          <p:txBody>
            <a:bodyPr/>
            <a:lstStyle/>
            <a:p>
              <a:endParaRPr lang="en-US"/>
            </a:p>
          </p:txBody>
        </p:sp>
        <p:sp>
          <p:nvSpPr>
            <p:cNvPr id="33" name="TextBox 33"/>
            <p:cNvSpPr txBox="1"/>
            <p:nvPr/>
          </p:nvSpPr>
          <p:spPr>
            <a:xfrm>
              <a:off x="0" y="-9525"/>
              <a:ext cx="1862671" cy="1465796"/>
            </a:xfrm>
            <a:prstGeom prst="rect">
              <a:avLst/>
            </a:prstGeom>
          </p:spPr>
          <p:txBody>
            <a:bodyPr lIns="0" tIns="0" rIns="0" bIns="0" rtlCol="0" anchor="ctr"/>
            <a:lstStyle/>
            <a:p>
              <a:pPr algn="l">
                <a:lnSpc>
                  <a:spcPts val="6480"/>
                </a:lnSpc>
              </a:pPr>
              <a:r>
                <a:rPr lang="en-US" sz="5400" b="1">
                  <a:solidFill>
                    <a:srgbClr val="EF4C8B"/>
                  </a:solidFill>
                  <a:latin typeface="DejaVu Serif Bold"/>
                  <a:ea typeface="DejaVu Serif Bold"/>
                  <a:cs typeface="DejaVu Serif Bold"/>
                  <a:sym typeface="DejaVu Serif Bold"/>
                </a:rPr>
                <a:t>03</a:t>
              </a:r>
            </a:p>
          </p:txBody>
        </p:sp>
      </p:grpSp>
      <p:grpSp>
        <p:nvGrpSpPr>
          <p:cNvPr id="34" name="Group 34"/>
          <p:cNvGrpSpPr/>
          <p:nvPr/>
        </p:nvGrpSpPr>
        <p:grpSpPr>
          <a:xfrm>
            <a:off x="3683003" y="6731003"/>
            <a:ext cx="12382500" cy="609600"/>
            <a:chOff x="0" y="0"/>
            <a:chExt cx="16510000" cy="812800"/>
          </a:xfrm>
        </p:grpSpPr>
        <p:sp>
          <p:nvSpPr>
            <p:cNvPr id="35" name="Freeform 35"/>
            <p:cNvSpPr/>
            <p:nvPr/>
          </p:nvSpPr>
          <p:spPr>
            <a:xfrm>
              <a:off x="0" y="0"/>
              <a:ext cx="16510000" cy="812800"/>
            </a:xfrm>
            <a:custGeom>
              <a:avLst/>
              <a:gdLst/>
              <a:ahLst/>
              <a:cxnLst/>
              <a:rect l="l" t="t" r="r" b="b"/>
              <a:pathLst>
                <a:path w="16510000" h="812800">
                  <a:moveTo>
                    <a:pt x="0" y="0"/>
                  </a:moveTo>
                  <a:lnTo>
                    <a:pt x="16510000" y="0"/>
                  </a:lnTo>
                  <a:lnTo>
                    <a:pt x="16510000" y="812800"/>
                  </a:lnTo>
                  <a:lnTo>
                    <a:pt x="0" y="812800"/>
                  </a:lnTo>
                  <a:close/>
                </a:path>
              </a:pathLst>
            </a:custGeom>
            <a:blipFill>
              <a:blip r:embed="rId4">
                <a:alphaModFix amt="0"/>
              </a:blip>
              <a:stretch>
                <a:fillRect t="-345789" b="-345789"/>
              </a:stretch>
            </a:blipFill>
          </p:spPr>
          <p:txBody>
            <a:bodyPr/>
            <a:lstStyle/>
            <a:p>
              <a:endParaRPr lang="en-US"/>
            </a:p>
          </p:txBody>
        </p:sp>
        <p:sp>
          <p:nvSpPr>
            <p:cNvPr id="36" name="TextBox 36"/>
            <p:cNvSpPr txBox="1"/>
            <p:nvPr/>
          </p:nvSpPr>
          <p:spPr>
            <a:xfrm>
              <a:off x="0" y="-9525"/>
              <a:ext cx="16510000" cy="822325"/>
            </a:xfrm>
            <a:prstGeom prst="rect">
              <a:avLst/>
            </a:prstGeom>
          </p:spPr>
          <p:txBody>
            <a:bodyPr lIns="0" tIns="0" rIns="0" bIns="0" rtlCol="0" anchor="ctr"/>
            <a:lstStyle/>
            <a:p>
              <a:pPr algn="l">
                <a:lnSpc>
                  <a:spcPts val="4079"/>
                </a:lnSpc>
              </a:pPr>
              <a:r>
                <a:rPr lang="en-US" sz="3399" b="1">
                  <a:solidFill>
                    <a:srgbClr val="101638"/>
                  </a:solidFill>
                  <a:latin typeface="DejaVu Serif Bold"/>
                  <a:ea typeface="DejaVu Serif Bold"/>
                  <a:cs typeface="DejaVu Serif Bold"/>
                  <a:sym typeface="DejaVu Serif Bold"/>
                </a:rPr>
                <a:t>College partnerships</a:t>
              </a:r>
            </a:p>
          </p:txBody>
        </p:sp>
      </p:grpSp>
      <p:grpSp>
        <p:nvGrpSpPr>
          <p:cNvPr id="37" name="Group 37"/>
          <p:cNvGrpSpPr/>
          <p:nvPr/>
        </p:nvGrpSpPr>
        <p:grpSpPr>
          <a:xfrm>
            <a:off x="3683003" y="7416803"/>
            <a:ext cx="12382500" cy="571500"/>
            <a:chOff x="0" y="0"/>
            <a:chExt cx="16510000" cy="762000"/>
          </a:xfrm>
        </p:grpSpPr>
        <p:sp>
          <p:nvSpPr>
            <p:cNvPr id="38" name="Freeform 38"/>
            <p:cNvSpPr/>
            <p:nvPr/>
          </p:nvSpPr>
          <p:spPr>
            <a:xfrm>
              <a:off x="0" y="0"/>
              <a:ext cx="16510000" cy="762000"/>
            </a:xfrm>
            <a:custGeom>
              <a:avLst/>
              <a:gdLst/>
              <a:ahLst/>
              <a:cxnLst/>
              <a:rect l="l" t="t" r="r" b="b"/>
              <a:pathLst>
                <a:path w="16510000" h="762000">
                  <a:moveTo>
                    <a:pt x="0" y="0"/>
                  </a:moveTo>
                  <a:lnTo>
                    <a:pt x="16510000" y="0"/>
                  </a:lnTo>
                  <a:lnTo>
                    <a:pt x="16510000" y="762000"/>
                  </a:lnTo>
                  <a:lnTo>
                    <a:pt x="0" y="762000"/>
                  </a:lnTo>
                  <a:close/>
                </a:path>
              </a:pathLst>
            </a:custGeom>
            <a:blipFill>
              <a:blip r:embed="rId4">
                <a:alphaModFix amt="0"/>
              </a:blip>
              <a:stretch>
                <a:fillRect t="-372175" b="-372175"/>
              </a:stretch>
            </a:blipFill>
          </p:spPr>
          <p:txBody>
            <a:bodyPr/>
            <a:lstStyle/>
            <a:p>
              <a:endParaRPr lang="en-US"/>
            </a:p>
          </p:txBody>
        </p:sp>
        <p:sp>
          <p:nvSpPr>
            <p:cNvPr id="39" name="TextBox 39"/>
            <p:cNvSpPr txBox="1"/>
            <p:nvPr/>
          </p:nvSpPr>
          <p:spPr>
            <a:xfrm>
              <a:off x="0" y="-9525"/>
              <a:ext cx="16510000" cy="771525"/>
            </a:xfrm>
            <a:prstGeom prst="rect">
              <a:avLst/>
            </a:prstGeom>
          </p:spPr>
          <p:txBody>
            <a:bodyPr lIns="0" tIns="0" rIns="0" bIns="0" rtlCol="0" anchor="ctr"/>
            <a:lstStyle/>
            <a:p>
              <a:pPr algn="l">
                <a:lnSpc>
                  <a:spcPts val="3240"/>
                </a:lnSpc>
              </a:pPr>
              <a:r>
                <a:rPr lang="en-US" sz="2700">
                  <a:solidFill>
                    <a:srgbClr val="101638"/>
                  </a:solidFill>
                  <a:latin typeface="DejaVu Sans Light"/>
                  <a:ea typeface="DejaVu Sans Light"/>
                  <a:cs typeface="DejaVu Sans Light"/>
                  <a:sym typeface="DejaVu Sans Light"/>
                </a:rPr>
                <a:t>Partner with college students in exchange for content.</a:t>
              </a:r>
            </a:p>
          </p:txBody>
        </p:sp>
      </p:grpSp>
      <p:grpSp>
        <p:nvGrpSpPr>
          <p:cNvPr id="40" name="Group 40"/>
          <p:cNvGrpSpPr/>
          <p:nvPr/>
        </p:nvGrpSpPr>
        <p:grpSpPr>
          <a:xfrm>
            <a:off x="203861" y="8889023"/>
            <a:ext cx="2642214" cy="1141513"/>
            <a:chOff x="0" y="0"/>
            <a:chExt cx="3522952" cy="1522017"/>
          </a:xfrm>
        </p:grpSpPr>
        <p:grpSp>
          <p:nvGrpSpPr>
            <p:cNvPr id="41" name="Group 41"/>
            <p:cNvGrpSpPr/>
            <p:nvPr/>
          </p:nvGrpSpPr>
          <p:grpSpPr>
            <a:xfrm>
              <a:off x="0" y="0"/>
              <a:ext cx="1506186" cy="1505053"/>
              <a:chOff x="0" y="0"/>
              <a:chExt cx="297518" cy="297294"/>
            </a:xfrm>
          </p:grpSpPr>
          <p:sp>
            <p:nvSpPr>
              <p:cNvPr id="42" name="Freeform 42"/>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43" name="TextBox 43"/>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44" name="Group 44"/>
            <p:cNvGrpSpPr/>
            <p:nvPr/>
          </p:nvGrpSpPr>
          <p:grpSpPr>
            <a:xfrm>
              <a:off x="136281" y="892838"/>
              <a:ext cx="3386671" cy="629179"/>
              <a:chOff x="0" y="0"/>
              <a:chExt cx="3386671" cy="629179"/>
            </a:xfrm>
          </p:grpSpPr>
          <p:sp>
            <p:nvSpPr>
              <p:cNvPr id="45" name="Freeform 45"/>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4">
                  <a:alphaModFix amt="0"/>
                </a:blip>
                <a:stretch>
                  <a:fillRect t="-69894" b="-39870"/>
                </a:stretch>
              </a:blipFill>
            </p:spPr>
            <p:txBody>
              <a:bodyPr/>
              <a:lstStyle/>
              <a:p>
                <a:endParaRPr lang="en-US"/>
              </a:p>
            </p:txBody>
          </p:sp>
          <p:sp>
            <p:nvSpPr>
              <p:cNvPr id="46" name="TextBox 46"/>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Abby</a:t>
                </a: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INFLUENCER PARTNERSHIPS</a:t>
              </a:r>
            </a:p>
          </p:txBody>
        </p:sp>
      </p:grpSp>
      <p:grpSp>
        <p:nvGrpSpPr>
          <p:cNvPr id="7" name="Group 7"/>
          <p:cNvGrpSpPr/>
          <p:nvPr/>
        </p:nvGrpSpPr>
        <p:grpSpPr>
          <a:xfrm>
            <a:off x="888997" y="2628900"/>
            <a:ext cx="8636003" cy="4864103"/>
            <a:chOff x="0" y="0"/>
            <a:chExt cx="11514671" cy="6485471"/>
          </a:xfrm>
        </p:grpSpPr>
        <p:sp>
          <p:nvSpPr>
            <p:cNvPr id="8" name="Freeform 8"/>
            <p:cNvSpPr/>
            <p:nvPr/>
          </p:nvSpPr>
          <p:spPr>
            <a:xfrm>
              <a:off x="0" y="0"/>
              <a:ext cx="11514709" cy="6485509"/>
            </a:xfrm>
            <a:custGeom>
              <a:avLst/>
              <a:gdLst/>
              <a:ahLst/>
              <a:cxnLst/>
              <a:rect l="l" t="t" r="r" b="b"/>
              <a:pathLst>
                <a:path w="11514709" h="6485509">
                  <a:moveTo>
                    <a:pt x="0" y="0"/>
                  </a:moveTo>
                  <a:lnTo>
                    <a:pt x="11514709" y="0"/>
                  </a:lnTo>
                  <a:lnTo>
                    <a:pt x="11514709" y="6485509"/>
                  </a:lnTo>
                  <a:lnTo>
                    <a:pt x="0" y="6485509"/>
                  </a:lnTo>
                  <a:lnTo>
                    <a:pt x="0" y="0"/>
                  </a:lnTo>
                  <a:close/>
                </a:path>
              </a:pathLst>
            </a:custGeom>
            <a:blipFill>
              <a:blip r:embed="rId4"/>
              <a:stretch>
                <a:fillRect l="-94" r="-94"/>
              </a:stretch>
            </a:blipFill>
          </p:spPr>
          <p:txBody>
            <a:bodyPr/>
            <a:lstStyle/>
            <a:p>
              <a:endParaRPr lang="en-US"/>
            </a:p>
          </p:txBody>
        </p:sp>
      </p:grpSp>
      <p:grpSp>
        <p:nvGrpSpPr>
          <p:cNvPr id="9" name="Group 9"/>
          <p:cNvGrpSpPr/>
          <p:nvPr/>
        </p:nvGrpSpPr>
        <p:grpSpPr>
          <a:xfrm>
            <a:off x="10148573" y="2401567"/>
            <a:ext cx="7134863" cy="5356860"/>
            <a:chOff x="0" y="0"/>
            <a:chExt cx="9513151" cy="7142480"/>
          </a:xfrm>
        </p:grpSpPr>
        <p:sp>
          <p:nvSpPr>
            <p:cNvPr id="10" name="Freeform 10"/>
            <p:cNvSpPr/>
            <p:nvPr/>
          </p:nvSpPr>
          <p:spPr>
            <a:xfrm>
              <a:off x="0" y="0"/>
              <a:ext cx="9513189" cy="7142480"/>
            </a:xfrm>
            <a:custGeom>
              <a:avLst/>
              <a:gdLst/>
              <a:ahLst/>
              <a:cxnLst/>
              <a:rect l="l" t="t" r="r" b="b"/>
              <a:pathLst>
                <a:path w="9513189" h="7142480">
                  <a:moveTo>
                    <a:pt x="0" y="272161"/>
                  </a:moveTo>
                  <a:cubicBezTo>
                    <a:pt x="0" y="121793"/>
                    <a:pt x="121793" y="0"/>
                    <a:pt x="272161" y="0"/>
                  </a:cubicBezTo>
                  <a:lnTo>
                    <a:pt x="9241028" y="0"/>
                  </a:lnTo>
                  <a:cubicBezTo>
                    <a:pt x="9391269" y="0"/>
                    <a:pt x="9513189" y="121793"/>
                    <a:pt x="9513189" y="272161"/>
                  </a:cubicBezTo>
                  <a:lnTo>
                    <a:pt x="9513189" y="6870319"/>
                  </a:lnTo>
                  <a:cubicBezTo>
                    <a:pt x="9513189" y="7020560"/>
                    <a:pt x="9391397" y="7142480"/>
                    <a:pt x="9241028" y="7142480"/>
                  </a:cubicBezTo>
                  <a:lnTo>
                    <a:pt x="272161" y="7142480"/>
                  </a:lnTo>
                  <a:cubicBezTo>
                    <a:pt x="121793" y="7142480"/>
                    <a:pt x="0" y="7020687"/>
                    <a:pt x="0" y="6870319"/>
                  </a:cubicBezTo>
                  <a:close/>
                </a:path>
              </a:pathLst>
            </a:custGeom>
            <a:solidFill>
              <a:srgbClr val="FFFCF9"/>
            </a:solidFill>
            <a:ln w="22860" cap="sq">
              <a:solidFill>
                <a:srgbClr val="F9B7CF"/>
              </a:solidFill>
              <a:prstDash val="solid"/>
              <a:miter/>
            </a:ln>
          </p:spPr>
          <p:txBody>
            <a:bodyPr/>
            <a:lstStyle/>
            <a:p>
              <a:endParaRPr lang="en-US"/>
            </a:p>
          </p:txBody>
        </p:sp>
      </p:grpSp>
      <p:grpSp>
        <p:nvGrpSpPr>
          <p:cNvPr id="11" name="Group 11"/>
          <p:cNvGrpSpPr/>
          <p:nvPr/>
        </p:nvGrpSpPr>
        <p:grpSpPr>
          <a:xfrm>
            <a:off x="10477500" y="2908297"/>
            <a:ext cx="6477000" cy="1143000"/>
            <a:chOff x="0" y="0"/>
            <a:chExt cx="8636000" cy="1524000"/>
          </a:xfrm>
        </p:grpSpPr>
        <p:sp>
          <p:nvSpPr>
            <p:cNvPr id="12" name="Freeform 12"/>
            <p:cNvSpPr/>
            <p:nvPr/>
          </p:nvSpPr>
          <p:spPr>
            <a:xfrm>
              <a:off x="0" y="0"/>
              <a:ext cx="8636000" cy="1524000"/>
            </a:xfrm>
            <a:custGeom>
              <a:avLst/>
              <a:gdLst/>
              <a:ahLst/>
              <a:cxnLst/>
              <a:rect l="l" t="t" r="r" b="b"/>
              <a:pathLst>
                <a:path w="8636000" h="1524000">
                  <a:moveTo>
                    <a:pt x="0" y="0"/>
                  </a:moveTo>
                  <a:lnTo>
                    <a:pt x="8636000" y="0"/>
                  </a:lnTo>
                  <a:lnTo>
                    <a:pt x="8636000" y="1524000"/>
                  </a:lnTo>
                  <a:lnTo>
                    <a:pt x="0" y="1524000"/>
                  </a:lnTo>
                  <a:close/>
                </a:path>
              </a:pathLst>
            </a:custGeom>
            <a:blipFill>
              <a:blip r:embed="rId3">
                <a:alphaModFix amt="0"/>
              </a:blip>
              <a:stretch>
                <a:fillRect t="-60415" b="-60415"/>
              </a:stretch>
            </a:blipFill>
          </p:spPr>
          <p:txBody>
            <a:bodyPr/>
            <a:lstStyle/>
            <a:p>
              <a:endParaRPr lang="en-US"/>
            </a:p>
          </p:txBody>
        </p:sp>
        <p:sp>
          <p:nvSpPr>
            <p:cNvPr id="13" name="TextBox 13"/>
            <p:cNvSpPr txBox="1"/>
            <p:nvPr/>
          </p:nvSpPr>
          <p:spPr>
            <a:xfrm>
              <a:off x="0" y="-9525"/>
              <a:ext cx="8636000" cy="1533525"/>
            </a:xfrm>
            <a:prstGeom prst="rect">
              <a:avLst/>
            </a:prstGeom>
          </p:spPr>
          <p:txBody>
            <a:bodyPr lIns="0" tIns="0" rIns="0" bIns="0" rtlCol="0" anchor="ctr"/>
            <a:lstStyle/>
            <a:p>
              <a:pPr algn="ctr">
                <a:lnSpc>
                  <a:spcPts val="10559"/>
                </a:lnSpc>
              </a:pPr>
              <a:r>
                <a:rPr lang="en-US" sz="8799" b="1">
                  <a:solidFill>
                    <a:srgbClr val="EF4C8B"/>
                  </a:solidFill>
                  <a:latin typeface="DejaVu Serif Bold"/>
                  <a:ea typeface="DejaVu Serif Bold"/>
                  <a:cs typeface="DejaVu Serif Bold"/>
                  <a:sym typeface="DejaVu Serif Bold"/>
                </a:rPr>
                <a:t>90%</a:t>
              </a:r>
            </a:p>
          </p:txBody>
        </p:sp>
      </p:grpSp>
      <p:grpSp>
        <p:nvGrpSpPr>
          <p:cNvPr id="14" name="Group 14"/>
          <p:cNvGrpSpPr/>
          <p:nvPr/>
        </p:nvGrpSpPr>
        <p:grpSpPr>
          <a:xfrm>
            <a:off x="10668000" y="4114800"/>
            <a:ext cx="6096000" cy="1066800"/>
            <a:chOff x="0" y="0"/>
            <a:chExt cx="8128000" cy="1422400"/>
          </a:xfrm>
        </p:grpSpPr>
        <p:sp>
          <p:nvSpPr>
            <p:cNvPr id="15" name="Freeform 15"/>
            <p:cNvSpPr/>
            <p:nvPr/>
          </p:nvSpPr>
          <p:spPr>
            <a:xfrm>
              <a:off x="0" y="0"/>
              <a:ext cx="8128000" cy="1422400"/>
            </a:xfrm>
            <a:custGeom>
              <a:avLst/>
              <a:gdLst/>
              <a:ahLst/>
              <a:cxnLst/>
              <a:rect l="l" t="t" r="r" b="b"/>
              <a:pathLst>
                <a:path w="8128000" h="1422400">
                  <a:moveTo>
                    <a:pt x="0" y="0"/>
                  </a:moveTo>
                  <a:lnTo>
                    <a:pt x="8128000" y="0"/>
                  </a:lnTo>
                  <a:lnTo>
                    <a:pt x="8128000" y="1422400"/>
                  </a:lnTo>
                  <a:lnTo>
                    <a:pt x="0" y="1422400"/>
                  </a:lnTo>
                  <a:close/>
                </a:path>
              </a:pathLst>
            </a:custGeom>
            <a:blipFill>
              <a:blip r:embed="rId3">
                <a:alphaModFix amt="0"/>
              </a:blip>
              <a:stretch>
                <a:fillRect t="-61343" b="-61343"/>
              </a:stretch>
            </a:blipFill>
          </p:spPr>
          <p:txBody>
            <a:bodyPr/>
            <a:lstStyle/>
            <a:p>
              <a:endParaRPr lang="en-US"/>
            </a:p>
          </p:txBody>
        </p:sp>
        <p:sp>
          <p:nvSpPr>
            <p:cNvPr id="16" name="TextBox 16"/>
            <p:cNvSpPr txBox="1"/>
            <p:nvPr/>
          </p:nvSpPr>
          <p:spPr>
            <a:xfrm>
              <a:off x="0" y="-9525"/>
              <a:ext cx="8128000" cy="1431925"/>
            </a:xfrm>
            <a:prstGeom prst="rect">
              <a:avLst/>
            </a:prstGeom>
          </p:spPr>
          <p:txBody>
            <a:bodyPr lIns="0" tIns="0" rIns="0" bIns="0" rtlCol="0" anchor="ctr"/>
            <a:lstStyle/>
            <a:p>
              <a:pPr algn="ctr">
                <a:lnSpc>
                  <a:spcPts val="2999"/>
                </a:lnSpc>
              </a:pPr>
              <a:r>
                <a:rPr lang="en-US" sz="2499">
                  <a:solidFill>
                    <a:srgbClr val="101638"/>
                  </a:solidFill>
                  <a:latin typeface="DejaVu Sans Light"/>
                  <a:ea typeface="DejaVu Sans Light"/>
                  <a:cs typeface="DejaVu Sans Light"/>
                  <a:sym typeface="DejaVu Sans Light"/>
                </a:rPr>
                <a:t>of Gen Z consumers say social media content influenced a purchase in the past six months</a:t>
              </a:r>
            </a:p>
          </p:txBody>
        </p:sp>
      </p:grpSp>
      <p:grpSp>
        <p:nvGrpSpPr>
          <p:cNvPr id="17" name="Group 17"/>
          <p:cNvGrpSpPr/>
          <p:nvPr/>
        </p:nvGrpSpPr>
        <p:grpSpPr>
          <a:xfrm>
            <a:off x="10668000" y="6908797"/>
            <a:ext cx="5969003" cy="571500"/>
            <a:chOff x="0" y="0"/>
            <a:chExt cx="7958671" cy="762000"/>
          </a:xfrm>
        </p:grpSpPr>
        <p:sp>
          <p:nvSpPr>
            <p:cNvPr id="18" name="Freeform 18"/>
            <p:cNvSpPr/>
            <p:nvPr/>
          </p:nvSpPr>
          <p:spPr>
            <a:xfrm>
              <a:off x="0" y="0"/>
              <a:ext cx="7958667" cy="762000"/>
            </a:xfrm>
            <a:custGeom>
              <a:avLst/>
              <a:gdLst/>
              <a:ahLst/>
              <a:cxnLst/>
              <a:rect l="l" t="t" r="r" b="b"/>
              <a:pathLst>
                <a:path w="7958667" h="762000">
                  <a:moveTo>
                    <a:pt x="0" y="0"/>
                  </a:moveTo>
                  <a:lnTo>
                    <a:pt x="7958667" y="0"/>
                  </a:lnTo>
                  <a:lnTo>
                    <a:pt x="7958667" y="762000"/>
                  </a:lnTo>
                  <a:lnTo>
                    <a:pt x="0" y="762000"/>
                  </a:lnTo>
                  <a:close/>
                </a:path>
              </a:pathLst>
            </a:custGeom>
            <a:blipFill>
              <a:blip r:embed="rId3">
                <a:alphaModFix amt="0"/>
              </a:blip>
              <a:stretch>
                <a:fillRect t="-153510" b="-153510"/>
              </a:stretch>
            </a:blipFill>
          </p:spPr>
          <p:txBody>
            <a:bodyPr/>
            <a:lstStyle/>
            <a:p>
              <a:endParaRPr lang="en-US"/>
            </a:p>
          </p:txBody>
        </p:sp>
        <p:sp>
          <p:nvSpPr>
            <p:cNvPr id="19" name="TextBox 19"/>
            <p:cNvSpPr txBox="1"/>
            <p:nvPr/>
          </p:nvSpPr>
          <p:spPr>
            <a:xfrm>
              <a:off x="0" y="-19050"/>
              <a:ext cx="7958671" cy="781050"/>
            </a:xfrm>
            <a:prstGeom prst="rect">
              <a:avLst/>
            </a:prstGeom>
          </p:spPr>
          <p:txBody>
            <a:bodyPr lIns="0" tIns="0" rIns="0" bIns="0" rtlCol="0" anchor="ctr"/>
            <a:lstStyle/>
            <a:p>
              <a:pPr algn="ctr">
                <a:lnSpc>
                  <a:spcPts val="2400"/>
                </a:lnSpc>
              </a:pPr>
              <a:r>
                <a:rPr lang="en-US" sz="2000">
                  <a:solidFill>
                    <a:srgbClr val="6D6670"/>
                  </a:solidFill>
                  <a:latin typeface="DejaVu Sans Light"/>
                  <a:ea typeface="DejaVu Sans Light"/>
                  <a:cs typeface="DejaVu Sans Light"/>
                  <a:sym typeface="DejaVu Sans Light"/>
                </a:rPr>
                <a:t>Source: Sprout Social, 2025</a:t>
              </a:r>
            </a:p>
          </p:txBody>
        </p:sp>
      </p:grpSp>
      <p:sp>
        <p:nvSpPr>
          <p:cNvPr id="21" name="Freeform 21"/>
          <p:cNvSpPr/>
          <p:nvPr/>
        </p:nvSpPr>
        <p:spPr>
          <a:xfrm>
            <a:off x="1269997" y="8064503"/>
            <a:ext cx="7747000" cy="571500"/>
          </a:xfrm>
          <a:custGeom>
            <a:avLst/>
            <a:gdLst/>
            <a:ahLst/>
            <a:cxnLst/>
            <a:rect l="l" t="t" r="r" b="b"/>
            <a:pathLst>
              <a:path w="10329333" h="762000">
                <a:moveTo>
                  <a:pt x="0" y="0"/>
                </a:moveTo>
                <a:lnTo>
                  <a:pt x="10329333" y="0"/>
                </a:lnTo>
                <a:lnTo>
                  <a:pt x="10329333" y="762000"/>
                </a:lnTo>
                <a:lnTo>
                  <a:pt x="0" y="762000"/>
                </a:lnTo>
                <a:close/>
              </a:path>
            </a:pathLst>
          </a:custGeom>
          <a:blipFill>
            <a:blip r:embed="rId3">
              <a:alphaModFix amt="0"/>
            </a:blip>
            <a:stretch>
              <a:fillRect t="-214130" b="-214130"/>
            </a:stretch>
          </a:blipFill>
        </p:spPr>
        <p:txBody>
          <a:bodyPr/>
          <a:lstStyle/>
          <a:p>
            <a:endParaRPr lang="en-US"/>
          </a:p>
        </p:txBody>
      </p:sp>
      <p:grpSp>
        <p:nvGrpSpPr>
          <p:cNvPr id="23" name="Group 23"/>
          <p:cNvGrpSpPr/>
          <p:nvPr/>
        </p:nvGrpSpPr>
        <p:grpSpPr>
          <a:xfrm>
            <a:off x="203861" y="8889023"/>
            <a:ext cx="2642214" cy="1141513"/>
            <a:chOff x="0" y="0"/>
            <a:chExt cx="3522952" cy="1522017"/>
          </a:xfrm>
        </p:grpSpPr>
        <p:grpSp>
          <p:nvGrpSpPr>
            <p:cNvPr id="24" name="Group 24"/>
            <p:cNvGrpSpPr/>
            <p:nvPr/>
          </p:nvGrpSpPr>
          <p:grpSpPr>
            <a:xfrm>
              <a:off x="0" y="0"/>
              <a:ext cx="1506186" cy="1505053"/>
              <a:chOff x="0" y="0"/>
              <a:chExt cx="297518" cy="297294"/>
            </a:xfrm>
          </p:grpSpPr>
          <p:sp>
            <p:nvSpPr>
              <p:cNvPr id="25" name="Freeform 25"/>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26" name="TextBox 26"/>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27" name="Group 27"/>
            <p:cNvGrpSpPr/>
            <p:nvPr/>
          </p:nvGrpSpPr>
          <p:grpSpPr>
            <a:xfrm>
              <a:off x="136281" y="892838"/>
              <a:ext cx="3386671" cy="629179"/>
              <a:chOff x="0" y="0"/>
              <a:chExt cx="3386671" cy="629179"/>
            </a:xfrm>
          </p:grpSpPr>
          <p:sp>
            <p:nvSpPr>
              <p:cNvPr id="28" name="Freeform 28"/>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3">
                  <a:alphaModFix amt="0"/>
                </a:blip>
                <a:stretch>
                  <a:fillRect t="-69894" b="-39870"/>
                </a:stretch>
              </a:blipFill>
            </p:spPr>
            <p:txBody>
              <a:bodyPr/>
              <a:lstStyle/>
              <a:p>
                <a:endParaRPr lang="en-US"/>
              </a:p>
            </p:txBody>
          </p:sp>
          <p:sp>
            <p:nvSpPr>
              <p:cNvPr id="29" name="TextBox 29"/>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Abby</a:t>
                </a: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E691D-F4CB-805B-561F-591CBE2D944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2B78E2E-7B04-0439-1986-157DBAC2AACD}"/>
              </a:ext>
            </a:extLst>
          </p:cNvPr>
          <p:cNvGrpSpPr/>
          <p:nvPr/>
        </p:nvGrpSpPr>
        <p:grpSpPr>
          <a:xfrm>
            <a:off x="0" y="0"/>
            <a:ext cx="18288000" cy="10287000"/>
            <a:chOff x="0" y="0"/>
            <a:chExt cx="24384000" cy="13716000"/>
          </a:xfrm>
        </p:grpSpPr>
        <p:sp>
          <p:nvSpPr>
            <p:cNvPr id="3" name="Freeform 3">
              <a:extLst>
                <a:ext uri="{FF2B5EF4-FFF2-40B4-BE49-F238E27FC236}">
                  <a16:creationId xmlns:a16="http://schemas.microsoft.com/office/drawing/2014/main" id="{9321057A-9306-FF37-2CC1-BCD0008FE476}"/>
                </a:ext>
              </a:extLst>
            </p:cNvPr>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4"/>
              <a:stretch>
                <a:fillRect t="-27" b="-27"/>
              </a:stretch>
            </a:blipFill>
          </p:spPr>
          <p:txBody>
            <a:bodyPr/>
            <a:lstStyle/>
            <a:p>
              <a:endParaRPr lang="en-US"/>
            </a:p>
          </p:txBody>
        </p:sp>
      </p:grpSp>
      <p:grpSp>
        <p:nvGrpSpPr>
          <p:cNvPr id="4" name="Group 4">
            <a:extLst>
              <a:ext uri="{FF2B5EF4-FFF2-40B4-BE49-F238E27FC236}">
                <a16:creationId xmlns:a16="http://schemas.microsoft.com/office/drawing/2014/main" id="{A22F92C5-6EA1-6687-7260-645812A85C00}"/>
              </a:ext>
            </a:extLst>
          </p:cNvPr>
          <p:cNvGrpSpPr/>
          <p:nvPr/>
        </p:nvGrpSpPr>
        <p:grpSpPr>
          <a:xfrm>
            <a:off x="762000" y="431797"/>
            <a:ext cx="16764000" cy="939803"/>
            <a:chOff x="0" y="0"/>
            <a:chExt cx="22352000" cy="1253071"/>
          </a:xfrm>
        </p:grpSpPr>
        <p:sp>
          <p:nvSpPr>
            <p:cNvPr id="5" name="Freeform 5">
              <a:extLst>
                <a:ext uri="{FF2B5EF4-FFF2-40B4-BE49-F238E27FC236}">
                  <a16:creationId xmlns:a16="http://schemas.microsoft.com/office/drawing/2014/main" id="{18FD44EE-E8A3-4954-0447-0FD6B66C5565}"/>
                </a:ext>
              </a:extLst>
            </p:cNvPr>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5">
                <a:alphaModFix amt="0"/>
              </a:blip>
              <a:stretch>
                <a:fillRect t="-297570" b="-297571"/>
              </a:stretch>
            </a:blipFill>
          </p:spPr>
          <p:txBody>
            <a:bodyPr/>
            <a:lstStyle/>
            <a:p>
              <a:endParaRPr lang="en-US"/>
            </a:p>
          </p:txBody>
        </p:sp>
        <p:sp>
          <p:nvSpPr>
            <p:cNvPr id="6" name="TextBox 6">
              <a:extLst>
                <a:ext uri="{FF2B5EF4-FFF2-40B4-BE49-F238E27FC236}">
                  <a16:creationId xmlns:a16="http://schemas.microsoft.com/office/drawing/2014/main" id="{3198962A-8A5E-51F5-D05F-F5D92F5A01E5}"/>
                </a:ext>
              </a:extLst>
            </p:cNvPr>
            <p:cNvSpPr txBox="1"/>
            <p:nvPr/>
          </p:nvSpPr>
          <p:spPr>
            <a:xfrm>
              <a:off x="0" y="-9525"/>
              <a:ext cx="22352000" cy="1262596"/>
            </a:xfrm>
            <a:prstGeom prst="rect">
              <a:avLst/>
            </a:prstGeom>
          </p:spPr>
          <p:txBody>
            <a:bodyPr lIns="0" tIns="0" rIns="0" bIns="0" rtlCol="0" anchor="ctr"/>
            <a:lstStyle/>
            <a:p>
              <a:pPr algn="ctr">
                <a:lnSpc>
                  <a:spcPts val="5400"/>
                </a:lnSpc>
              </a:pPr>
              <a:r>
                <a:rPr lang="en-US" sz="4500" b="1" dirty="0">
                  <a:solidFill>
                    <a:srgbClr val="101638"/>
                  </a:solidFill>
                  <a:latin typeface="DejaVu Serif Bold"/>
                  <a:ea typeface="DejaVu Serif Bold"/>
                  <a:cs typeface="DejaVu Serif Bold"/>
                  <a:sym typeface="DejaVu Serif Bold"/>
                </a:rPr>
                <a:t>INFLUENCER PARTNERSHIPS</a:t>
              </a:r>
            </a:p>
          </p:txBody>
        </p:sp>
      </p:grpSp>
      <p:sp>
        <p:nvSpPr>
          <p:cNvPr id="12" name="Freeform 12">
            <a:extLst>
              <a:ext uri="{FF2B5EF4-FFF2-40B4-BE49-F238E27FC236}">
                <a16:creationId xmlns:a16="http://schemas.microsoft.com/office/drawing/2014/main" id="{6166D866-77DD-B53B-4C4E-48892AAE61EE}"/>
              </a:ext>
            </a:extLst>
          </p:cNvPr>
          <p:cNvSpPr/>
          <p:nvPr/>
        </p:nvSpPr>
        <p:spPr>
          <a:xfrm>
            <a:off x="10477500" y="2908297"/>
            <a:ext cx="6477000" cy="1143000"/>
          </a:xfrm>
          <a:custGeom>
            <a:avLst/>
            <a:gdLst/>
            <a:ahLst/>
            <a:cxnLst/>
            <a:rect l="l" t="t" r="r" b="b"/>
            <a:pathLst>
              <a:path w="8636000" h="1524000">
                <a:moveTo>
                  <a:pt x="0" y="0"/>
                </a:moveTo>
                <a:lnTo>
                  <a:pt x="8636000" y="0"/>
                </a:lnTo>
                <a:lnTo>
                  <a:pt x="8636000" y="1524000"/>
                </a:lnTo>
                <a:lnTo>
                  <a:pt x="0" y="1524000"/>
                </a:lnTo>
                <a:close/>
              </a:path>
            </a:pathLst>
          </a:custGeom>
          <a:blipFill>
            <a:blip r:embed="rId5">
              <a:alphaModFix amt="0"/>
            </a:blip>
            <a:stretch>
              <a:fillRect t="-60415" b="-60415"/>
            </a:stretch>
          </a:blipFill>
        </p:spPr>
        <p:txBody>
          <a:bodyPr/>
          <a:lstStyle/>
          <a:p>
            <a:endParaRPr lang="en-US"/>
          </a:p>
        </p:txBody>
      </p:sp>
      <p:grpSp>
        <p:nvGrpSpPr>
          <p:cNvPr id="23" name="Group 23">
            <a:extLst>
              <a:ext uri="{FF2B5EF4-FFF2-40B4-BE49-F238E27FC236}">
                <a16:creationId xmlns:a16="http://schemas.microsoft.com/office/drawing/2014/main" id="{91CDFA51-42E2-76B7-07CF-494AEC6EE36D}"/>
              </a:ext>
            </a:extLst>
          </p:cNvPr>
          <p:cNvGrpSpPr/>
          <p:nvPr/>
        </p:nvGrpSpPr>
        <p:grpSpPr>
          <a:xfrm>
            <a:off x="203861" y="8889023"/>
            <a:ext cx="2642214" cy="1141513"/>
            <a:chOff x="0" y="0"/>
            <a:chExt cx="3522952" cy="1522017"/>
          </a:xfrm>
        </p:grpSpPr>
        <p:grpSp>
          <p:nvGrpSpPr>
            <p:cNvPr id="24" name="Group 24">
              <a:extLst>
                <a:ext uri="{FF2B5EF4-FFF2-40B4-BE49-F238E27FC236}">
                  <a16:creationId xmlns:a16="http://schemas.microsoft.com/office/drawing/2014/main" id="{4DE8AF83-23E0-C52D-A8B6-4E7C939FB995}"/>
                </a:ext>
              </a:extLst>
            </p:cNvPr>
            <p:cNvGrpSpPr/>
            <p:nvPr/>
          </p:nvGrpSpPr>
          <p:grpSpPr>
            <a:xfrm>
              <a:off x="0" y="0"/>
              <a:ext cx="1506186" cy="1505053"/>
              <a:chOff x="0" y="0"/>
              <a:chExt cx="297518" cy="297294"/>
            </a:xfrm>
          </p:grpSpPr>
          <p:sp>
            <p:nvSpPr>
              <p:cNvPr id="25" name="Freeform 25">
                <a:extLst>
                  <a:ext uri="{FF2B5EF4-FFF2-40B4-BE49-F238E27FC236}">
                    <a16:creationId xmlns:a16="http://schemas.microsoft.com/office/drawing/2014/main" id="{267BFCA2-1BB8-EEAB-8FD5-66383C6C6349}"/>
                  </a:ext>
                </a:extLst>
              </p:cNvPr>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26" name="TextBox 26">
                <a:extLst>
                  <a:ext uri="{FF2B5EF4-FFF2-40B4-BE49-F238E27FC236}">
                    <a16:creationId xmlns:a16="http://schemas.microsoft.com/office/drawing/2014/main" id="{1D365FD6-59FE-5503-6BB0-593904AD4A77}"/>
                  </a:ext>
                </a:extLst>
              </p:cNvPr>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27" name="Group 27">
              <a:extLst>
                <a:ext uri="{FF2B5EF4-FFF2-40B4-BE49-F238E27FC236}">
                  <a16:creationId xmlns:a16="http://schemas.microsoft.com/office/drawing/2014/main" id="{A0BC755B-F925-1446-8B14-8442CC108317}"/>
                </a:ext>
              </a:extLst>
            </p:cNvPr>
            <p:cNvGrpSpPr/>
            <p:nvPr/>
          </p:nvGrpSpPr>
          <p:grpSpPr>
            <a:xfrm>
              <a:off x="136281" y="892838"/>
              <a:ext cx="3386671" cy="629179"/>
              <a:chOff x="0" y="0"/>
              <a:chExt cx="3386671" cy="629179"/>
            </a:xfrm>
          </p:grpSpPr>
          <p:sp>
            <p:nvSpPr>
              <p:cNvPr id="28" name="Freeform 28">
                <a:extLst>
                  <a:ext uri="{FF2B5EF4-FFF2-40B4-BE49-F238E27FC236}">
                    <a16:creationId xmlns:a16="http://schemas.microsoft.com/office/drawing/2014/main" id="{5D20574A-2B2B-8FAF-B23F-F653C9DA7267}"/>
                  </a:ext>
                </a:extLst>
              </p:cNvPr>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5">
                  <a:alphaModFix amt="0"/>
                </a:blip>
                <a:stretch>
                  <a:fillRect t="-69894" b="-39870"/>
                </a:stretch>
              </a:blipFill>
            </p:spPr>
            <p:txBody>
              <a:bodyPr/>
              <a:lstStyle/>
              <a:p>
                <a:endParaRPr lang="en-US"/>
              </a:p>
            </p:txBody>
          </p:sp>
          <p:sp>
            <p:nvSpPr>
              <p:cNvPr id="29" name="TextBox 29">
                <a:extLst>
                  <a:ext uri="{FF2B5EF4-FFF2-40B4-BE49-F238E27FC236}">
                    <a16:creationId xmlns:a16="http://schemas.microsoft.com/office/drawing/2014/main" id="{E886EC28-B813-EF0C-4FB2-EBBFF560C780}"/>
                  </a:ext>
                </a:extLst>
              </p:cNvPr>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Abby</a:t>
                </a:r>
              </a:p>
            </p:txBody>
          </p:sp>
        </p:grpSp>
      </p:grpSp>
      <p:pic>
        <p:nvPicPr>
          <p:cNvPr id="30" name="Online Media 29" descr="Soda Thoughts I poppi Super Bowl LIX 2025 Commercial">
            <a:hlinkClick r:id="" action="ppaction://media"/>
            <a:extLst>
              <a:ext uri="{FF2B5EF4-FFF2-40B4-BE49-F238E27FC236}">
                <a16:creationId xmlns:a16="http://schemas.microsoft.com/office/drawing/2014/main" id="{6B6EE3E9-8E17-445E-2DCE-FFD7077A2E83}"/>
              </a:ext>
            </a:extLst>
          </p:cNvPr>
          <p:cNvPicPr>
            <a:picLocks noRot="1" noChangeAspect="1"/>
          </p:cNvPicPr>
          <p:nvPr>
            <a:videoFile r:link="rId1"/>
          </p:nvPr>
        </p:nvPicPr>
        <p:blipFill>
          <a:blip r:embed="rId6"/>
          <a:stretch>
            <a:fillRect/>
          </a:stretch>
        </p:blipFill>
        <p:spPr>
          <a:xfrm>
            <a:off x="3251986" y="1814512"/>
            <a:ext cx="11784027" cy="6657975"/>
          </a:xfrm>
          <a:prstGeom prst="rect">
            <a:avLst/>
          </a:prstGeom>
        </p:spPr>
      </p:pic>
      <p:sp>
        <p:nvSpPr>
          <p:cNvPr id="7" name="TextBox 6">
            <a:extLst>
              <a:ext uri="{FF2B5EF4-FFF2-40B4-BE49-F238E27FC236}">
                <a16:creationId xmlns:a16="http://schemas.microsoft.com/office/drawing/2014/main" id="{9614D6E9-AA1D-C443-0C59-E16B4AA5FB4E}"/>
              </a:ext>
            </a:extLst>
          </p:cNvPr>
          <p:cNvSpPr txBox="1"/>
          <p:nvPr/>
        </p:nvSpPr>
        <p:spPr>
          <a:xfrm>
            <a:off x="203858" y="9917668"/>
            <a:ext cx="876299" cy="369332"/>
          </a:xfrm>
          <a:prstGeom prst="rect">
            <a:avLst/>
          </a:prstGeom>
          <a:noFill/>
        </p:spPr>
        <p:txBody>
          <a:bodyPr wrap="square" rtlCol="0">
            <a:spAutoFit/>
          </a:bodyPr>
          <a:lstStyle/>
          <a:p>
            <a:r>
              <a:rPr lang="en-US" dirty="0">
                <a:hlinkClick r:id="rId7"/>
              </a:rPr>
              <a:t>Link</a:t>
            </a:r>
            <a:endParaRPr lang="en-US" dirty="0"/>
          </a:p>
        </p:txBody>
      </p:sp>
    </p:spTree>
    <p:extLst>
      <p:ext uri="{BB962C8B-B14F-4D97-AF65-F5344CB8AC3E}">
        <p14:creationId xmlns:p14="http://schemas.microsoft.com/office/powerpoint/2010/main" val="2832515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0"/>
                </p:tgtEl>
              </p:cMediaNode>
            </p:video>
            <p:seq concurrent="1" nextAc="seek">
              <p:cTn id="8" restart="whenNotActive" fill="hold" evtFilter="cancelBubble" nodeType="interactiveSeq">
                <p:stCondLst>
                  <p:cond evt="onClick" delay="0">
                    <p:tgtEl>
                      <p:spTgt spid="3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0"/>
                                        </p:tgtEl>
                                      </p:cBhvr>
                                    </p:cmd>
                                  </p:childTnLst>
                                </p:cTn>
                              </p:par>
                            </p:childTnLst>
                          </p:cTn>
                        </p:par>
                      </p:childTnLst>
                    </p:cTn>
                  </p:par>
                </p:childTnLst>
              </p:cTn>
              <p:nextCondLst>
                <p:cond evt="onClick" delay="0">
                  <p:tgtEl>
                    <p:spTgt spid="3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040"/>
                </a:lnSpc>
              </a:pPr>
              <a:r>
                <a:rPr lang="en-US" sz="4200" b="1">
                  <a:solidFill>
                    <a:srgbClr val="101638"/>
                  </a:solidFill>
                  <a:latin typeface="DejaVu Serif Bold"/>
                  <a:ea typeface="DejaVu Serif Bold"/>
                  <a:cs typeface="DejaVu Serif Bold"/>
                  <a:sym typeface="DejaVu Serif Bold"/>
                </a:rPr>
                <a:t>MINUTE MAID AS A LIFESTYLE BRAND</a:t>
              </a:r>
            </a:p>
          </p:txBody>
        </p:sp>
      </p:grpSp>
      <p:grpSp>
        <p:nvGrpSpPr>
          <p:cNvPr id="7" name="Group 7"/>
          <p:cNvGrpSpPr/>
          <p:nvPr/>
        </p:nvGrpSpPr>
        <p:grpSpPr>
          <a:xfrm>
            <a:off x="941070" y="2401567"/>
            <a:ext cx="7706363" cy="5737860"/>
            <a:chOff x="0" y="0"/>
            <a:chExt cx="10275151" cy="7650480"/>
          </a:xfrm>
        </p:grpSpPr>
        <p:sp>
          <p:nvSpPr>
            <p:cNvPr id="8" name="Freeform 8"/>
            <p:cNvSpPr/>
            <p:nvPr/>
          </p:nvSpPr>
          <p:spPr>
            <a:xfrm>
              <a:off x="0" y="0"/>
              <a:ext cx="10275189" cy="7650480"/>
            </a:xfrm>
            <a:custGeom>
              <a:avLst/>
              <a:gdLst/>
              <a:ahLst/>
              <a:cxnLst/>
              <a:rect l="l" t="t" r="r" b="b"/>
              <a:pathLst>
                <a:path w="10275189" h="7650480">
                  <a:moveTo>
                    <a:pt x="0" y="272034"/>
                  </a:moveTo>
                  <a:cubicBezTo>
                    <a:pt x="0" y="121793"/>
                    <a:pt x="121793" y="0"/>
                    <a:pt x="272034" y="0"/>
                  </a:cubicBezTo>
                  <a:lnTo>
                    <a:pt x="10003155" y="0"/>
                  </a:lnTo>
                  <a:cubicBezTo>
                    <a:pt x="10153397" y="0"/>
                    <a:pt x="10275189" y="121793"/>
                    <a:pt x="10275189" y="272034"/>
                  </a:cubicBezTo>
                  <a:lnTo>
                    <a:pt x="10275189" y="7378446"/>
                  </a:lnTo>
                  <a:cubicBezTo>
                    <a:pt x="10275189" y="7528687"/>
                    <a:pt x="10153397" y="7650480"/>
                    <a:pt x="10003155" y="7650480"/>
                  </a:cubicBezTo>
                  <a:lnTo>
                    <a:pt x="272034" y="7650480"/>
                  </a:lnTo>
                  <a:cubicBezTo>
                    <a:pt x="121793" y="7650480"/>
                    <a:pt x="0" y="7528687"/>
                    <a:pt x="0" y="7378446"/>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333500" y="2908297"/>
            <a:ext cx="6921503" cy="1143000"/>
            <a:chOff x="0" y="0"/>
            <a:chExt cx="9228671" cy="1524000"/>
          </a:xfrm>
        </p:grpSpPr>
        <p:sp>
          <p:nvSpPr>
            <p:cNvPr id="10" name="Freeform 10"/>
            <p:cNvSpPr/>
            <p:nvPr/>
          </p:nvSpPr>
          <p:spPr>
            <a:xfrm>
              <a:off x="0" y="0"/>
              <a:ext cx="9228667" cy="1524000"/>
            </a:xfrm>
            <a:custGeom>
              <a:avLst/>
              <a:gdLst/>
              <a:ahLst/>
              <a:cxnLst/>
              <a:rect l="l" t="t" r="r" b="b"/>
              <a:pathLst>
                <a:path w="9228667" h="1524000">
                  <a:moveTo>
                    <a:pt x="0" y="0"/>
                  </a:moveTo>
                  <a:lnTo>
                    <a:pt x="9228667" y="0"/>
                  </a:lnTo>
                  <a:lnTo>
                    <a:pt x="9228667" y="1524000"/>
                  </a:lnTo>
                  <a:lnTo>
                    <a:pt x="0" y="1524000"/>
                  </a:lnTo>
                  <a:close/>
                </a:path>
              </a:pathLst>
            </a:custGeom>
            <a:blipFill>
              <a:blip r:embed="rId3">
                <a:alphaModFix amt="0"/>
              </a:blip>
              <a:stretch>
                <a:fillRect t="-67992" b="-67992"/>
              </a:stretch>
            </a:blipFill>
          </p:spPr>
          <p:txBody>
            <a:bodyPr/>
            <a:lstStyle/>
            <a:p>
              <a:endParaRPr lang="en-US"/>
            </a:p>
          </p:txBody>
        </p:sp>
        <p:sp>
          <p:nvSpPr>
            <p:cNvPr id="11" name="TextBox 11"/>
            <p:cNvSpPr txBox="1"/>
            <p:nvPr/>
          </p:nvSpPr>
          <p:spPr>
            <a:xfrm>
              <a:off x="0" y="-9525"/>
              <a:ext cx="9228671" cy="1533525"/>
            </a:xfrm>
            <a:prstGeom prst="rect">
              <a:avLst/>
            </a:prstGeom>
          </p:spPr>
          <p:txBody>
            <a:bodyPr lIns="0" tIns="0" rIns="0" bIns="0" rtlCol="0" anchor="ctr"/>
            <a:lstStyle/>
            <a:p>
              <a:pPr algn="ctr">
                <a:lnSpc>
                  <a:spcPts val="6480"/>
                </a:lnSpc>
              </a:pPr>
              <a:r>
                <a:rPr lang="en-US" sz="5400" b="1">
                  <a:solidFill>
                    <a:srgbClr val="EF4C8B"/>
                  </a:solidFill>
                  <a:latin typeface="DejaVu Serif Bold"/>
                  <a:ea typeface="DejaVu Serif Bold"/>
                  <a:cs typeface="DejaVu Serif Bold"/>
                  <a:sym typeface="DejaVu Serif Bold"/>
                </a:rPr>
                <a:t>157 BILLION+</a:t>
              </a:r>
            </a:p>
          </p:txBody>
        </p:sp>
      </p:grpSp>
      <p:grpSp>
        <p:nvGrpSpPr>
          <p:cNvPr id="12" name="Group 12"/>
          <p:cNvGrpSpPr/>
          <p:nvPr/>
        </p:nvGrpSpPr>
        <p:grpSpPr>
          <a:xfrm>
            <a:off x="1524000" y="4114800"/>
            <a:ext cx="6540503" cy="1066800"/>
            <a:chOff x="0" y="0"/>
            <a:chExt cx="8720671" cy="1422400"/>
          </a:xfrm>
        </p:grpSpPr>
        <p:sp>
          <p:nvSpPr>
            <p:cNvPr id="13" name="Freeform 13"/>
            <p:cNvSpPr/>
            <p:nvPr/>
          </p:nvSpPr>
          <p:spPr>
            <a:xfrm>
              <a:off x="0" y="0"/>
              <a:ext cx="8720667" cy="1422400"/>
            </a:xfrm>
            <a:custGeom>
              <a:avLst/>
              <a:gdLst/>
              <a:ahLst/>
              <a:cxnLst/>
              <a:rect l="l" t="t" r="r" b="b"/>
              <a:pathLst>
                <a:path w="8720667" h="1422400">
                  <a:moveTo>
                    <a:pt x="0" y="0"/>
                  </a:moveTo>
                  <a:lnTo>
                    <a:pt x="8720667" y="0"/>
                  </a:lnTo>
                  <a:lnTo>
                    <a:pt x="8720667" y="1422400"/>
                  </a:lnTo>
                  <a:lnTo>
                    <a:pt x="0" y="1422400"/>
                  </a:lnTo>
                  <a:close/>
                </a:path>
              </a:pathLst>
            </a:custGeom>
            <a:blipFill>
              <a:blip r:embed="rId3">
                <a:alphaModFix amt="0"/>
              </a:blip>
              <a:stretch>
                <a:fillRect t="-69461" b="-69461"/>
              </a:stretch>
            </a:blipFill>
          </p:spPr>
          <p:txBody>
            <a:bodyPr/>
            <a:lstStyle/>
            <a:p>
              <a:endParaRPr lang="en-US"/>
            </a:p>
          </p:txBody>
        </p:sp>
        <p:sp>
          <p:nvSpPr>
            <p:cNvPr id="14" name="TextBox 14"/>
            <p:cNvSpPr txBox="1"/>
            <p:nvPr/>
          </p:nvSpPr>
          <p:spPr>
            <a:xfrm>
              <a:off x="0" y="-9525"/>
              <a:ext cx="8720671" cy="1431925"/>
            </a:xfrm>
            <a:prstGeom prst="rect">
              <a:avLst/>
            </a:prstGeom>
          </p:spPr>
          <p:txBody>
            <a:bodyPr lIns="0" tIns="0" rIns="0" bIns="0" rtlCol="0" anchor="ctr"/>
            <a:lstStyle/>
            <a:p>
              <a:pPr algn="ctr">
                <a:lnSpc>
                  <a:spcPts val="2999"/>
                </a:lnSpc>
              </a:pPr>
              <a:r>
                <a:rPr lang="en-US" sz="2499">
                  <a:solidFill>
                    <a:srgbClr val="101638"/>
                  </a:solidFill>
                  <a:latin typeface="DejaVu Sans Light"/>
                  <a:ea typeface="DejaVu Sans Light"/>
                  <a:cs typeface="DejaVu Sans Light"/>
                  <a:sym typeface="DejaVu Sans Light"/>
                </a:rPr>
                <a:t>Views on TikTok’s #GRWM videos</a:t>
              </a:r>
            </a:p>
          </p:txBody>
        </p:sp>
      </p:grpSp>
      <p:grpSp>
        <p:nvGrpSpPr>
          <p:cNvPr id="15" name="Group 15"/>
          <p:cNvGrpSpPr/>
          <p:nvPr/>
        </p:nvGrpSpPr>
        <p:grpSpPr>
          <a:xfrm>
            <a:off x="1524000" y="6477000"/>
            <a:ext cx="6540503" cy="914400"/>
            <a:chOff x="0" y="0"/>
            <a:chExt cx="8720671" cy="1219200"/>
          </a:xfrm>
        </p:grpSpPr>
        <p:sp>
          <p:nvSpPr>
            <p:cNvPr id="16" name="Freeform 16"/>
            <p:cNvSpPr/>
            <p:nvPr/>
          </p:nvSpPr>
          <p:spPr>
            <a:xfrm>
              <a:off x="0" y="0"/>
              <a:ext cx="8720667" cy="1219200"/>
            </a:xfrm>
            <a:custGeom>
              <a:avLst/>
              <a:gdLst/>
              <a:ahLst/>
              <a:cxnLst/>
              <a:rect l="l" t="t" r="r" b="b"/>
              <a:pathLst>
                <a:path w="8720667" h="1219200">
                  <a:moveTo>
                    <a:pt x="0" y="0"/>
                  </a:moveTo>
                  <a:lnTo>
                    <a:pt x="8720667" y="0"/>
                  </a:lnTo>
                  <a:lnTo>
                    <a:pt x="8720667" y="1219200"/>
                  </a:lnTo>
                  <a:lnTo>
                    <a:pt x="0" y="1219200"/>
                  </a:lnTo>
                  <a:close/>
                </a:path>
              </a:pathLst>
            </a:custGeom>
            <a:blipFill>
              <a:blip r:embed="rId3">
                <a:alphaModFix amt="0"/>
              </a:blip>
              <a:stretch>
                <a:fillRect t="-89372" b="-89372"/>
              </a:stretch>
            </a:blipFill>
          </p:spPr>
          <p:txBody>
            <a:bodyPr/>
            <a:lstStyle/>
            <a:p>
              <a:endParaRPr lang="en-US"/>
            </a:p>
          </p:txBody>
        </p:sp>
        <p:sp>
          <p:nvSpPr>
            <p:cNvPr id="17" name="TextBox 17"/>
            <p:cNvSpPr txBox="1"/>
            <p:nvPr/>
          </p:nvSpPr>
          <p:spPr>
            <a:xfrm>
              <a:off x="0" y="-9525"/>
              <a:ext cx="8720671" cy="1228725"/>
            </a:xfrm>
            <a:prstGeom prst="rect">
              <a:avLst/>
            </a:prstGeom>
          </p:spPr>
          <p:txBody>
            <a:bodyPr lIns="0" tIns="0" rIns="0" bIns="0" rtlCol="0" anchor="ctr"/>
            <a:lstStyle/>
            <a:p>
              <a:pPr algn="ctr">
                <a:lnSpc>
                  <a:spcPts val="2879"/>
                </a:lnSpc>
              </a:pPr>
              <a:r>
                <a:rPr lang="en-US" sz="2400">
                  <a:solidFill>
                    <a:srgbClr val="6D6670"/>
                  </a:solidFill>
                  <a:latin typeface="DejaVu Sans Light"/>
                  <a:ea typeface="DejaVu Sans Light"/>
                  <a:cs typeface="DejaVu Sans Light"/>
                  <a:sym typeface="DejaVu Sans Light"/>
                </a:rPr>
                <a:t>Accumulated by November 2023</a:t>
              </a:r>
            </a:p>
          </p:txBody>
        </p:sp>
      </p:grpSp>
      <p:grpSp>
        <p:nvGrpSpPr>
          <p:cNvPr id="18" name="Group 18"/>
          <p:cNvGrpSpPr/>
          <p:nvPr/>
        </p:nvGrpSpPr>
        <p:grpSpPr>
          <a:xfrm>
            <a:off x="9323070" y="2401567"/>
            <a:ext cx="7960357" cy="5737860"/>
            <a:chOff x="0" y="0"/>
            <a:chExt cx="10613809" cy="7650480"/>
          </a:xfrm>
        </p:grpSpPr>
        <p:sp>
          <p:nvSpPr>
            <p:cNvPr id="19" name="Freeform 19"/>
            <p:cNvSpPr/>
            <p:nvPr/>
          </p:nvSpPr>
          <p:spPr>
            <a:xfrm>
              <a:off x="0" y="0"/>
              <a:ext cx="10613771" cy="7650480"/>
            </a:xfrm>
            <a:custGeom>
              <a:avLst/>
              <a:gdLst/>
              <a:ahLst/>
              <a:cxnLst/>
              <a:rect l="l" t="t" r="r" b="b"/>
              <a:pathLst>
                <a:path w="10613771" h="7650480">
                  <a:moveTo>
                    <a:pt x="0" y="272034"/>
                  </a:moveTo>
                  <a:cubicBezTo>
                    <a:pt x="0" y="121793"/>
                    <a:pt x="121793" y="0"/>
                    <a:pt x="272034" y="0"/>
                  </a:cubicBezTo>
                  <a:lnTo>
                    <a:pt x="10341737" y="0"/>
                  </a:lnTo>
                  <a:cubicBezTo>
                    <a:pt x="10491978" y="0"/>
                    <a:pt x="10613771" y="121793"/>
                    <a:pt x="10613771" y="272034"/>
                  </a:cubicBezTo>
                  <a:lnTo>
                    <a:pt x="10613771" y="7378446"/>
                  </a:lnTo>
                  <a:cubicBezTo>
                    <a:pt x="10613771" y="7528687"/>
                    <a:pt x="10491978" y="7650480"/>
                    <a:pt x="10341737" y="7650480"/>
                  </a:cubicBezTo>
                  <a:lnTo>
                    <a:pt x="272034" y="7650480"/>
                  </a:lnTo>
                  <a:cubicBezTo>
                    <a:pt x="121793" y="7650480"/>
                    <a:pt x="0" y="7528687"/>
                    <a:pt x="0" y="7378446"/>
                  </a:cubicBezTo>
                  <a:close/>
                </a:path>
              </a:pathLst>
            </a:custGeom>
            <a:solidFill>
              <a:srgbClr val="FFFCF9"/>
            </a:solidFill>
            <a:ln w="22860" cap="sq">
              <a:solidFill>
                <a:srgbClr val="FFD3AB"/>
              </a:solidFill>
              <a:prstDash val="solid"/>
              <a:miter/>
            </a:ln>
          </p:spPr>
          <p:txBody>
            <a:bodyPr/>
            <a:lstStyle/>
            <a:p>
              <a:endParaRPr lang="en-US"/>
            </a:p>
          </p:txBody>
        </p:sp>
      </p:grpSp>
      <p:grpSp>
        <p:nvGrpSpPr>
          <p:cNvPr id="20" name="Group 20"/>
          <p:cNvGrpSpPr/>
          <p:nvPr/>
        </p:nvGrpSpPr>
        <p:grpSpPr>
          <a:xfrm>
            <a:off x="9906000" y="3060697"/>
            <a:ext cx="6794497" cy="888997"/>
            <a:chOff x="0" y="0"/>
            <a:chExt cx="9059329" cy="1185329"/>
          </a:xfrm>
        </p:grpSpPr>
        <p:sp>
          <p:nvSpPr>
            <p:cNvPr id="21" name="Freeform 21"/>
            <p:cNvSpPr/>
            <p:nvPr/>
          </p:nvSpPr>
          <p:spPr>
            <a:xfrm>
              <a:off x="0" y="0"/>
              <a:ext cx="9059333" cy="1185333"/>
            </a:xfrm>
            <a:custGeom>
              <a:avLst/>
              <a:gdLst/>
              <a:ahLst/>
              <a:cxnLst/>
              <a:rect l="l" t="t" r="r" b="b"/>
              <a:pathLst>
                <a:path w="9059333" h="1185333">
                  <a:moveTo>
                    <a:pt x="0" y="0"/>
                  </a:moveTo>
                  <a:lnTo>
                    <a:pt x="9059333" y="0"/>
                  </a:lnTo>
                  <a:lnTo>
                    <a:pt x="9059333" y="1185333"/>
                  </a:lnTo>
                  <a:lnTo>
                    <a:pt x="0" y="1185333"/>
                  </a:lnTo>
                  <a:close/>
                </a:path>
              </a:pathLst>
            </a:custGeom>
            <a:blipFill>
              <a:blip r:embed="rId3">
                <a:alphaModFix amt="0"/>
              </a:blip>
              <a:stretch>
                <a:fillRect t="-98921" b="-98921"/>
              </a:stretch>
            </a:blipFill>
          </p:spPr>
          <p:txBody>
            <a:bodyPr/>
            <a:lstStyle/>
            <a:p>
              <a:endParaRPr lang="en-US"/>
            </a:p>
          </p:txBody>
        </p:sp>
        <p:sp>
          <p:nvSpPr>
            <p:cNvPr id="22" name="TextBox 22"/>
            <p:cNvSpPr txBox="1"/>
            <p:nvPr/>
          </p:nvSpPr>
          <p:spPr>
            <a:xfrm>
              <a:off x="0" y="-19050"/>
              <a:ext cx="9059329" cy="1204379"/>
            </a:xfrm>
            <a:prstGeom prst="rect">
              <a:avLst/>
            </a:prstGeom>
          </p:spPr>
          <p:txBody>
            <a:bodyPr lIns="0" tIns="0" rIns="0" bIns="0" rtlCol="0" anchor="ctr"/>
            <a:lstStyle/>
            <a:p>
              <a:pPr algn="l">
                <a:lnSpc>
                  <a:spcPts val="4439"/>
                </a:lnSpc>
              </a:pPr>
              <a:r>
                <a:rPr lang="en-US" sz="3699" b="1">
                  <a:solidFill>
                    <a:srgbClr val="101638"/>
                  </a:solidFill>
                  <a:latin typeface="DejaVu Serif Bold"/>
                  <a:ea typeface="DejaVu Serif Bold"/>
                  <a:cs typeface="DejaVu Serif Bold"/>
                  <a:sym typeface="DejaVu Serif Bold"/>
                </a:rPr>
                <a:t>Day-in-the-life content</a:t>
              </a:r>
            </a:p>
          </p:txBody>
        </p:sp>
      </p:grpSp>
      <p:grpSp>
        <p:nvGrpSpPr>
          <p:cNvPr id="23" name="Group 23"/>
          <p:cNvGrpSpPr/>
          <p:nvPr/>
        </p:nvGrpSpPr>
        <p:grpSpPr>
          <a:xfrm>
            <a:off x="9906000" y="4394197"/>
            <a:ext cx="6603997" cy="1778003"/>
            <a:chOff x="0" y="0"/>
            <a:chExt cx="8805329" cy="2370671"/>
          </a:xfrm>
        </p:grpSpPr>
        <p:sp>
          <p:nvSpPr>
            <p:cNvPr id="24" name="Freeform 24"/>
            <p:cNvSpPr/>
            <p:nvPr/>
          </p:nvSpPr>
          <p:spPr>
            <a:xfrm>
              <a:off x="0" y="0"/>
              <a:ext cx="8805333" cy="2370667"/>
            </a:xfrm>
            <a:custGeom>
              <a:avLst/>
              <a:gdLst/>
              <a:ahLst/>
              <a:cxnLst/>
              <a:rect l="l" t="t" r="r" b="b"/>
              <a:pathLst>
                <a:path w="8805333" h="2370667">
                  <a:moveTo>
                    <a:pt x="0" y="0"/>
                  </a:moveTo>
                  <a:lnTo>
                    <a:pt x="8805333" y="0"/>
                  </a:lnTo>
                  <a:lnTo>
                    <a:pt x="8805333" y="2370667"/>
                  </a:lnTo>
                  <a:lnTo>
                    <a:pt x="0" y="2370667"/>
                  </a:lnTo>
                  <a:close/>
                </a:path>
              </a:pathLst>
            </a:custGeom>
            <a:blipFill>
              <a:blip r:embed="rId3">
                <a:alphaModFix amt="0"/>
              </a:blip>
              <a:stretch>
                <a:fillRect t="-22372" b="-22373"/>
              </a:stretch>
            </a:blipFill>
          </p:spPr>
          <p:txBody>
            <a:bodyPr/>
            <a:lstStyle/>
            <a:p>
              <a:endParaRPr lang="en-US"/>
            </a:p>
          </p:txBody>
        </p:sp>
        <p:sp>
          <p:nvSpPr>
            <p:cNvPr id="25" name="TextBox 25"/>
            <p:cNvSpPr txBox="1"/>
            <p:nvPr/>
          </p:nvSpPr>
          <p:spPr>
            <a:xfrm>
              <a:off x="0" y="-9525"/>
              <a:ext cx="8805329" cy="2380196"/>
            </a:xfrm>
            <a:prstGeom prst="rect">
              <a:avLst/>
            </a:prstGeom>
          </p:spPr>
          <p:txBody>
            <a:bodyPr lIns="0" tIns="0" rIns="0" bIns="0" rtlCol="0" anchor="ctr"/>
            <a:lstStyle/>
            <a:p>
              <a:pPr algn="l">
                <a:lnSpc>
                  <a:spcPts val="4200"/>
                </a:lnSpc>
              </a:pPr>
              <a:r>
                <a:rPr lang="en-US" sz="3500">
                  <a:solidFill>
                    <a:srgbClr val="101638"/>
                  </a:solidFill>
                  <a:latin typeface="DejaVu Sans Light"/>
                  <a:ea typeface="DejaVu Sans Light"/>
                  <a:cs typeface="DejaVu Sans Light"/>
                  <a:sym typeface="DejaVu Sans Light"/>
                </a:rPr>
                <a:t>Feature Minute Maid naturally in influencers’ daily routines.</a:t>
              </a:r>
            </a:p>
          </p:txBody>
        </p:sp>
      </p:grpSp>
      <p:grpSp>
        <p:nvGrpSpPr>
          <p:cNvPr id="26" name="Group 26"/>
          <p:cNvGrpSpPr/>
          <p:nvPr/>
        </p:nvGrpSpPr>
        <p:grpSpPr>
          <a:xfrm>
            <a:off x="203861" y="8889023"/>
            <a:ext cx="1129639" cy="1128790"/>
            <a:chOff x="0" y="0"/>
            <a:chExt cx="297518" cy="297294"/>
          </a:xfrm>
        </p:grpSpPr>
        <p:sp>
          <p:nvSpPr>
            <p:cNvPr id="27" name="Freeform 27"/>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28" name="TextBox 28"/>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29" name="Group 29"/>
          <p:cNvGrpSpPr/>
          <p:nvPr/>
        </p:nvGrpSpPr>
        <p:grpSpPr>
          <a:xfrm>
            <a:off x="203861" y="9168127"/>
            <a:ext cx="12699997" cy="903681"/>
            <a:chOff x="0" y="0"/>
            <a:chExt cx="16933329" cy="1204908"/>
          </a:xfrm>
        </p:grpSpPr>
        <p:grpSp>
          <p:nvGrpSpPr>
            <p:cNvPr id="30" name="Group 30"/>
            <p:cNvGrpSpPr/>
            <p:nvPr/>
          </p:nvGrpSpPr>
          <p:grpSpPr>
            <a:xfrm>
              <a:off x="66850" y="575729"/>
              <a:ext cx="3386671" cy="629179"/>
              <a:chOff x="0" y="0"/>
              <a:chExt cx="3386671" cy="629179"/>
            </a:xfrm>
          </p:grpSpPr>
          <p:sp>
            <p:nvSpPr>
              <p:cNvPr id="31" name="Freeform 31"/>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3">
                  <a:alphaModFix amt="0"/>
                </a:blip>
                <a:stretch>
                  <a:fillRect t="-69894" b="-39870"/>
                </a:stretch>
              </a:blipFill>
            </p:spPr>
            <p:txBody>
              <a:bodyPr/>
              <a:lstStyle/>
              <a:p>
                <a:endParaRPr lang="en-US"/>
              </a:p>
            </p:txBody>
          </p:sp>
          <p:sp>
            <p:nvSpPr>
              <p:cNvPr id="32" name="TextBox 32"/>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Abby</a:t>
                </a:r>
              </a:p>
            </p:txBody>
          </p:sp>
        </p:grpSp>
        <p:grpSp>
          <p:nvGrpSpPr>
            <p:cNvPr id="33" name="Group 33"/>
            <p:cNvGrpSpPr/>
            <p:nvPr/>
          </p:nvGrpSpPr>
          <p:grpSpPr>
            <a:xfrm>
              <a:off x="0" y="0"/>
              <a:ext cx="16933329" cy="575729"/>
              <a:chOff x="0" y="0"/>
              <a:chExt cx="16933329" cy="575729"/>
            </a:xfrm>
          </p:grpSpPr>
          <p:sp>
            <p:nvSpPr>
              <p:cNvPr id="34" name="Freeform 34"/>
              <p:cNvSpPr/>
              <p:nvPr/>
            </p:nvSpPr>
            <p:spPr>
              <a:xfrm>
                <a:off x="0" y="0"/>
                <a:ext cx="16933334" cy="575733"/>
              </a:xfrm>
              <a:custGeom>
                <a:avLst/>
                <a:gdLst/>
                <a:ahLst/>
                <a:cxnLst/>
                <a:rect l="l" t="t" r="r" b="b"/>
                <a:pathLst>
                  <a:path w="16933334" h="575733">
                    <a:moveTo>
                      <a:pt x="0" y="0"/>
                    </a:moveTo>
                    <a:lnTo>
                      <a:pt x="16933334" y="0"/>
                    </a:lnTo>
                    <a:lnTo>
                      <a:pt x="16933334" y="575733"/>
                    </a:lnTo>
                    <a:lnTo>
                      <a:pt x="0" y="575733"/>
                    </a:lnTo>
                    <a:close/>
                  </a:path>
                </a:pathLst>
              </a:custGeom>
              <a:blipFill>
                <a:blip r:embed="rId3">
                  <a:alphaModFix amt="0"/>
                </a:blip>
                <a:stretch>
                  <a:fillRect t="-523089" b="-523088"/>
                </a:stretch>
              </a:blipFill>
            </p:spPr>
            <p:txBody>
              <a:bodyPr/>
              <a:lstStyle/>
              <a:p>
                <a:endParaRPr lang="en-US"/>
              </a:p>
            </p:txBody>
          </p:sp>
          <p:sp>
            <p:nvSpPr>
              <p:cNvPr id="35" name="TextBox 35"/>
              <p:cNvSpPr txBox="1"/>
              <p:nvPr/>
            </p:nvSpPr>
            <p:spPr>
              <a:xfrm>
                <a:off x="0" y="-19050"/>
                <a:ext cx="16933329" cy="594779"/>
              </a:xfrm>
              <a:prstGeom prst="rect">
                <a:avLst/>
              </a:prstGeom>
            </p:spPr>
            <p:txBody>
              <a:bodyPr lIns="0" tIns="0" rIns="0" bIns="0" rtlCol="0" anchor="ctr"/>
              <a:lstStyle/>
              <a:p>
                <a:pPr algn="l">
                  <a:lnSpc>
                    <a:spcPts val="2400"/>
                  </a:lnSpc>
                </a:pPr>
                <a:r>
                  <a:rPr lang="en-US" sz="2000" u="sng">
                    <a:solidFill>
                      <a:srgbClr val="467886"/>
                    </a:solidFill>
                    <a:latin typeface="DejaVu Sans Light"/>
                    <a:ea typeface="DejaVu Sans Light"/>
                    <a:cs typeface="DejaVu Sans Light"/>
                    <a:sym typeface="DejaVu Sans Light"/>
                    <a:hlinkClick r:id="rId4" tooltip="https://fortune.com/2023/11/27/get-ready-with-me-videos-tiktok-157-billion-views-users-prepare-dates-getting-fired/"/>
                  </a:rPr>
                  <a:t>Fortune, November 27, 2023</a:t>
                </a: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040"/>
                </a:lnSpc>
              </a:pPr>
              <a:r>
                <a:rPr lang="en-US" sz="4200" b="1">
                  <a:solidFill>
                    <a:srgbClr val="101638"/>
                  </a:solidFill>
                  <a:latin typeface="DejaVu Serif Bold"/>
                  <a:ea typeface="DejaVu Serif Bold"/>
                  <a:cs typeface="DejaVu Serif Bold"/>
                  <a:sym typeface="DejaVu Serif Bold"/>
                </a:rPr>
                <a:t>BRAND OPPORTUNITIES WITH GEN Z</a:t>
              </a:r>
            </a:p>
          </p:txBody>
        </p:sp>
      </p:grpSp>
      <p:grpSp>
        <p:nvGrpSpPr>
          <p:cNvPr id="7" name="Group 7"/>
          <p:cNvGrpSpPr/>
          <p:nvPr/>
        </p:nvGrpSpPr>
        <p:grpSpPr>
          <a:xfrm>
            <a:off x="888997" y="2070097"/>
            <a:ext cx="7937497" cy="3555997"/>
            <a:chOff x="0" y="0"/>
            <a:chExt cx="10583329" cy="4741329"/>
          </a:xfrm>
        </p:grpSpPr>
        <p:sp>
          <p:nvSpPr>
            <p:cNvPr id="8" name="Freeform 8"/>
            <p:cNvSpPr/>
            <p:nvPr/>
          </p:nvSpPr>
          <p:spPr>
            <a:xfrm>
              <a:off x="0" y="0"/>
              <a:ext cx="10583291" cy="4741291"/>
            </a:xfrm>
            <a:custGeom>
              <a:avLst/>
              <a:gdLst/>
              <a:ahLst/>
              <a:cxnLst/>
              <a:rect l="l" t="t" r="r" b="b"/>
              <a:pathLst>
                <a:path w="10583291" h="4741291">
                  <a:moveTo>
                    <a:pt x="0" y="0"/>
                  </a:moveTo>
                  <a:lnTo>
                    <a:pt x="10583291" y="0"/>
                  </a:lnTo>
                  <a:lnTo>
                    <a:pt x="10583291" y="4741291"/>
                  </a:lnTo>
                  <a:lnTo>
                    <a:pt x="0" y="4741291"/>
                  </a:lnTo>
                  <a:lnTo>
                    <a:pt x="0" y="0"/>
                  </a:lnTo>
                  <a:close/>
                </a:path>
              </a:pathLst>
            </a:custGeom>
            <a:blipFill>
              <a:blip r:embed="rId4"/>
              <a:stretch>
                <a:fillRect t="-15092" b="-15093"/>
              </a:stretch>
            </a:blipFill>
          </p:spPr>
          <p:txBody>
            <a:bodyPr/>
            <a:lstStyle/>
            <a:p>
              <a:endParaRPr lang="en-US"/>
            </a:p>
          </p:txBody>
        </p:sp>
      </p:grpSp>
      <p:grpSp>
        <p:nvGrpSpPr>
          <p:cNvPr id="9" name="Group 9"/>
          <p:cNvGrpSpPr/>
          <p:nvPr/>
        </p:nvGrpSpPr>
        <p:grpSpPr>
          <a:xfrm>
            <a:off x="9321803" y="2070097"/>
            <a:ext cx="7937497" cy="3555997"/>
            <a:chOff x="0" y="0"/>
            <a:chExt cx="10583329" cy="4741329"/>
          </a:xfrm>
        </p:grpSpPr>
        <p:sp>
          <p:nvSpPr>
            <p:cNvPr id="10" name="Freeform 10"/>
            <p:cNvSpPr/>
            <p:nvPr/>
          </p:nvSpPr>
          <p:spPr>
            <a:xfrm>
              <a:off x="0" y="0"/>
              <a:ext cx="10583291" cy="4741291"/>
            </a:xfrm>
            <a:custGeom>
              <a:avLst/>
              <a:gdLst/>
              <a:ahLst/>
              <a:cxnLst/>
              <a:rect l="l" t="t" r="r" b="b"/>
              <a:pathLst>
                <a:path w="10583291" h="4741291">
                  <a:moveTo>
                    <a:pt x="0" y="0"/>
                  </a:moveTo>
                  <a:lnTo>
                    <a:pt x="10583291" y="0"/>
                  </a:lnTo>
                  <a:lnTo>
                    <a:pt x="10583291" y="4741291"/>
                  </a:lnTo>
                  <a:lnTo>
                    <a:pt x="0" y="4741291"/>
                  </a:lnTo>
                  <a:lnTo>
                    <a:pt x="0" y="0"/>
                  </a:lnTo>
                  <a:close/>
                </a:path>
              </a:pathLst>
            </a:custGeom>
            <a:blipFill>
              <a:blip r:embed="rId5"/>
              <a:stretch>
                <a:fillRect t="-14181" b="-14182"/>
              </a:stretch>
            </a:blipFill>
          </p:spPr>
          <p:txBody>
            <a:bodyPr/>
            <a:lstStyle/>
            <a:p>
              <a:endParaRPr lang="en-US"/>
            </a:p>
          </p:txBody>
        </p:sp>
      </p:grpSp>
      <p:grpSp>
        <p:nvGrpSpPr>
          <p:cNvPr id="11" name="Group 11"/>
          <p:cNvGrpSpPr/>
          <p:nvPr/>
        </p:nvGrpSpPr>
        <p:grpSpPr>
          <a:xfrm>
            <a:off x="877567" y="5830567"/>
            <a:ext cx="7960357" cy="3324863"/>
            <a:chOff x="0" y="0"/>
            <a:chExt cx="10613809" cy="4433151"/>
          </a:xfrm>
        </p:grpSpPr>
        <p:sp>
          <p:nvSpPr>
            <p:cNvPr id="12" name="Freeform 12"/>
            <p:cNvSpPr/>
            <p:nvPr/>
          </p:nvSpPr>
          <p:spPr>
            <a:xfrm>
              <a:off x="0" y="0"/>
              <a:ext cx="10613771" cy="4433062"/>
            </a:xfrm>
            <a:custGeom>
              <a:avLst/>
              <a:gdLst/>
              <a:ahLst/>
              <a:cxnLst/>
              <a:rect l="l" t="t" r="r" b="b"/>
              <a:pathLst>
                <a:path w="10613771" h="4433062">
                  <a:moveTo>
                    <a:pt x="0" y="272796"/>
                  </a:moveTo>
                  <a:cubicBezTo>
                    <a:pt x="0" y="122174"/>
                    <a:pt x="122174" y="0"/>
                    <a:pt x="272796" y="0"/>
                  </a:cubicBezTo>
                  <a:lnTo>
                    <a:pt x="10340975" y="0"/>
                  </a:lnTo>
                  <a:cubicBezTo>
                    <a:pt x="10491597" y="0"/>
                    <a:pt x="10613771" y="122174"/>
                    <a:pt x="10613771" y="272796"/>
                  </a:cubicBezTo>
                  <a:lnTo>
                    <a:pt x="10613771" y="4160266"/>
                  </a:lnTo>
                  <a:cubicBezTo>
                    <a:pt x="10613771" y="4310888"/>
                    <a:pt x="10491597" y="4433062"/>
                    <a:pt x="10340975" y="4433062"/>
                  </a:cubicBezTo>
                  <a:lnTo>
                    <a:pt x="272796" y="4433062"/>
                  </a:lnTo>
                  <a:cubicBezTo>
                    <a:pt x="122174" y="4433189"/>
                    <a:pt x="0" y="4311015"/>
                    <a:pt x="0" y="4160393"/>
                  </a:cubicBezTo>
                  <a:close/>
                </a:path>
              </a:pathLst>
            </a:custGeom>
            <a:solidFill>
              <a:srgbClr val="FFFCF9"/>
            </a:solidFill>
            <a:ln w="22860" cap="sq">
              <a:solidFill>
                <a:srgbClr val="F9B7CF"/>
              </a:solidFill>
              <a:prstDash val="solid"/>
              <a:miter/>
            </a:ln>
          </p:spPr>
          <p:txBody>
            <a:bodyPr/>
            <a:lstStyle/>
            <a:p>
              <a:endParaRPr lang="en-US"/>
            </a:p>
          </p:txBody>
        </p:sp>
      </p:grpSp>
      <p:grpSp>
        <p:nvGrpSpPr>
          <p:cNvPr id="13" name="Group 13"/>
          <p:cNvGrpSpPr/>
          <p:nvPr/>
        </p:nvGrpSpPr>
        <p:grpSpPr>
          <a:xfrm>
            <a:off x="9450067" y="5830567"/>
            <a:ext cx="7960357" cy="3324863"/>
            <a:chOff x="0" y="0"/>
            <a:chExt cx="10613809" cy="4433151"/>
          </a:xfrm>
        </p:grpSpPr>
        <p:sp>
          <p:nvSpPr>
            <p:cNvPr id="14" name="Freeform 14"/>
            <p:cNvSpPr/>
            <p:nvPr/>
          </p:nvSpPr>
          <p:spPr>
            <a:xfrm>
              <a:off x="0" y="0"/>
              <a:ext cx="10613771" cy="4433062"/>
            </a:xfrm>
            <a:custGeom>
              <a:avLst/>
              <a:gdLst/>
              <a:ahLst/>
              <a:cxnLst/>
              <a:rect l="l" t="t" r="r" b="b"/>
              <a:pathLst>
                <a:path w="10613771" h="4433062">
                  <a:moveTo>
                    <a:pt x="0" y="272796"/>
                  </a:moveTo>
                  <a:cubicBezTo>
                    <a:pt x="0" y="122174"/>
                    <a:pt x="122174" y="0"/>
                    <a:pt x="272796" y="0"/>
                  </a:cubicBezTo>
                  <a:lnTo>
                    <a:pt x="10340975" y="0"/>
                  </a:lnTo>
                  <a:cubicBezTo>
                    <a:pt x="10491597" y="0"/>
                    <a:pt x="10613771" y="122174"/>
                    <a:pt x="10613771" y="272796"/>
                  </a:cubicBezTo>
                  <a:lnTo>
                    <a:pt x="10613771" y="4160266"/>
                  </a:lnTo>
                  <a:cubicBezTo>
                    <a:pt x="10613771" y="4310888"/>
                    <a:pt x="10491597" y="4433062"/>
                    <a:pt x="10340975" y="4433062"/>
                  </a:cubicBezTo>
                  <a:lnTo>
                    <a:pt x="272796" y="4433062"/>
                  </a:lnTo>
                  <a:cubicBezTo>
                    <a:pt x="122174" y="4433189"/>
                    <a:pt x="0" y="4311015"/>
                    <a:pt x="0" y="4160393"/>
                  </a:cubicBezTo>
                  <a:close/>
                </a:path>
              </a:pathLst>
            </a:custGeom>
            <a:solidFill>
              <a:srgbClr val="FFFCF9"/>
            </a:solidFill>
            <a:ln w="22860" cap="sq">
              <a:solidFill>
                <a:srgbClr val="FFD3AB"/>
              </a:solidFill>
              <a:prstDash val="solid"/>
              <a:miter/>
            </a:ln>
          </p:spPr>
          <p:txBody>
            <a:bodyPr/>
            <a:lstStyle/>
            <a:p>
              <a:endParaRPr lang="en-US"/>
            </a:p>
          </p:txBody>
        </p:sp>
      </p:grpSp>
      <p:grpSp>
        <p:nvGrpSpPr>
          <p:cNvPr id="15" name="Group 15"/>
          <p:cNvGrpSpPr/>
          <p:nvPr/>
        </p:nvGrpSpPr>
        <p:grpSpPr>
          <a:xfrm>
            <a:off x="1168403" y="6032497"/>
            <a:ext cx="7429500" cy="558803"/>
            <a:chOff x="0" y="0"/>
            <a:chExt cx="9906000" cy="745071"/>
          </a:xfrm>
        </p:grpSpPr>
        <p:sp>
          <p:nvSpPr>
            <p:cNvPr id="16" name="Freeform 16"/>
            <p:cNvSpPr/>
            <p:nvPr/>
          </p:nvSpPr>
          <p:spPr>
            <a:xfrm>
              <a:off x="0" y="0"/>
              <a:ext cx="9906000" cy="745067"/>
            </a:xfrm>
            <a:custGeom>
              <a:avLst/>
              <a:gdLst/>
              <a:ahLst/>
              <a:cxnLst/>
              <a:rect l="l" t="t" r="r" b="b"/>
              <a:pathLst>
                <a:path w="9906000" h="745067">
                  <a:moveTo>
                    <a:pt x="0" y="0"/>
                  </a:moveTo>
                  <a:lnTo>
                    <a:pt x="9906000" y="0"/>
                  </a:lnTo>
                  <a:lnTo>
                    <a:pt x="9906000" y="745067"/>
                  </a:lnTo>
                  <a:lnTo>
                    <a:pt x="0" y="745067"/>
                  </a:lnTo>
                  <a:close/>
                </a:path>
              </a:pathLst>
            </a:custGeom>
            <a:blipFill>
              <a:blip r:embed="rId3">
                <a:alphaModFix amt="0"/>
              </a:blip>
              <a:stretch>
                <a:fillRect t="-209062" b="-209062"/>
              </a:stretch>
            </a:blipFill>
          </p:spPr>
          <p:txBody>
            <a:bodyPr/>
            <a:lstStyle/>
            <a:p>
              <a:endParaRPr lang="en-US"/>
            </a:p>
          </p:txBody>
        </p:sp>
        <p:sp>
          <p:nvSpPr>
            <p:cNvPr id="17" name="TextBox 17"/>
            <p:cNvSpPr txBox="1"/>
            <p:nvPr/>
          </p:nvSpPr>
          <p:spPr>
            <a:xfrm>
              <a:off x="0" y="-9525"/>
              <a:ext cx="9906000" cy="754596"/>
            </a:xfrm>
            <a:prstGeom prst="rect">
              <a:avLst/>
            </a:prstGeom>
          </p:spPr>
          <p:txBody>
            <a:bodyPr lIns="0" tIns="0" rIns="0" bIns="0" rtlCol="0" anchor="ctr"/>
            <a:lstStyle/>
            <a:p>
              <a:pPr algn="ctr">
                <a:lnSpc>
                  <a:spcPts val="3240"/>
                </a:lnSpc>
              </a:pPr>
              <a:r>
                <a:rPr lang="en-US" sz="2700" b="1">
                  <a:solidFill>
                    <a:srgbClr val="101638"/>
                  </a:solidFill>
                  <a:latin typeface="DejaVu Serif Bold"/>
                  <a:ea typeface="DejaVu Serif Bold"/>
                  <a:cs typeface="DejaVu Serif Bold"/>
                  <a:sym typeface="DejaVu Serif Bold"/>
                </a:rPr>
                <a:t>POPPI’S CAMPUS STRATEGY</a:t>
              </a:r>
            </a:p>
          </p:txBody>
        </p:sp>
      </p:grpSp>
      <p:grpSp>
        <p:nvGrpSpPr>
          <p:cNvPr id="18" name="Group 18"/>
          <p:cNvGrpSpPr/>
          <p:nvPr/>
        </p:nvGrpSpPr>
        <p:grpSpPr>
          <a:xfrm>
            <a:off x="1333500" y="6731003"/>
            <a:ext cx="3174997" cy="1206503"/>
            <a:chOff x="0" y="0"/>
            <a:chExt cx="4233329" cy="1608671"/>
          </a:xfrm>
        </p:grpSpPr>
        <p:sp>
          <p:nvSpPr>
            <p:cNvPr id="19" name="Freeform 19"/>
            <p:cNvSpPr/>
            <p:nvPr/>
          </p:nvSpPr>
          <p:spPr>
            <a:xfrm>
              <a:off x="0" y="0"/>
              <a:ext cx="4233333" cy="1608667"/>
            </a:xfrm>
            <a:custGeom>
              <a:avLst/>
              <a:gdLst/>
              <a:ahLst/>
              <a:cxnLst/>
              <a:rect l="l" t="t" r="r" b="b"/>
              <a:pathLst>
                <a:path w="4233333" h="1608667">
                  <a:moveTo>
                    <a:pt x="0" y="0"/>
                  </a:moveTo>
                  <a:lnTo>
                    <a:pt x="4233333" y="0"/>
                  </a:lnTo>
                  <a:lnTo>
                    <a:pt x="4233333" y="1608667"/>
                  </a:lnTo>
                  <a:lnTo>
                    <a:pt x="0" y="1608667"/>
                  </a:lnTo>
                  <a:close/>
                </a:path>
              </a:pathLst>
            </a:custGeom>
            <a:blipFill>
              <a:blip r:embed="rId3">
                <a:alphaModFix amt="0"/>
              </a:blip>
              <a:stretch>
                <a:fillRect t="-1276" b="-1276"/>
              </a:stretch>
            </a:blipFill>
          </p:spPr>
          <p:txBody>
            <a:bodyPr/>
            <a:lstStyle/>
            <a:p>
              <a:endParaRPr lang="en-US"/>
            </a:p>
          </p:txBody>
        </p:sp>
        <p:sp>
          <p:nvSpPr>
            <p:cNvPr id="20" name="TextBox 20"/>
            <p:cNvSpPr txBox="1"/>
            <p:nvPr/>
          </p:nvSpPr>
          <p:spPr>
            <a:xfrm>
              <a:off x="0" y="-9525"/>
              <a:ext cx="4233329" cy="1618196"/>
            </a:xfrm>
            <a:prstGeom prst="rect">
              <a:avLst/>
            </a:prstGeom>
          </p:spPr>
          <p:txBody>
            <a:bodyPr lIns="0" tIns="0" rIns="0" bIns="0" rtlCol="0" anchor="ctr"/>
            <a:lstStyle/>
            <a:p>
              <a:pPr algn="ctr">
                <a:lnSpc>
                  <a:spcPts val="7800"/>
                </a:lnSpc>
              </a:pPr>
              <a:r>
                <a:rPr lang="en-US" sz="6500" b="1">
                  <a:solidFill>
                    <a:srgbClr val="EF4C8B"/>
                  </a:solidFill>
                  <a:latin typeface="DejaVu Sans Bold"/>
                  <a:ea typeface="DejaVu Sans Bold"/>
                  <a:cs typeface="DejaVu Sans Bold"/>
                  <a:sym typeface="DejaVu Sans Bold"/>
                </a:rPr>
                <a:t>2,000</a:t>
              </a:r>
            </a:p>
          </p:txBody>
        </p:sp>
      </p:grpSp>
      <p:grpSp>
        <p:nvGrpSpPr>
          <p:cNvPr id="21" name="Group 21"/>
          <p:cNvGrpSpPr/>
          <p:nvPr/>
        </p:nvGrpSpPr>
        <p:grpSpPr>
          <a:xfrm>
            <a:off x="1231897" y="7937497"/>
            <a:ext cx="3492503" cy="888997"/>
            <a:chOff x="0" y="0"/>
            <a:chExt cx="4656671" cy="1185329"/>
          </a:xfrm>
        </p:grpSpPr>
        <p:sp>
          <p:nvSpPr>
            <p:cNvPr id="22" name="Freeform 22"/>
            <p:cNvSpPr/>
            <p:nvPr/>
          </p:nvSpPr>
          <p:spPr>
            <a:xfrm>
              <a:off x="0" y="0"/>
              <a:ext cx="4656667" cy="1185333"/>
            </a:xfrm>
            <a:custGeom>
              <a:avLst/>
              <a:gdLst/>
              <a:ahLst/>
              <a:cxnLst/>
              <a:rect l="l" t="t" r="r" b="b"/>
              <a:pathLst>
                <a:path w="4656667" h="1185333">
                  <a:moveTo>
                    <a:pt x="0" y="0"/>
                  </a:moveTo>
                  <a:lnTo>
                    <a:pt x="4656667" y="0"/>
                  </a:lnTo>
                  <a:lnTo>
                    <a:pt x="4656667" y="1185333"/>
                  </a:lnTo>
                  <a:lnTo>
                    <a:pt x="0" y="1185333"/>
                  </a:lnTo>
                  <a:close/>
                </a:path>
              </a:pathLst>
            </a:custGeom>
            <a:blipFill>
              <a:blip r:embed="rId3">
                <a:alphaModFix amt="0"/>
              </a:blip>
              <a:stretch>
                <a:fillRect t="-26548" b="-26548"/>
              </a:stretch>
            </a:blipFill>
          </p:spPr>
          <p:txBody>
            <a:bodyPr/>
            <a:lstStyle/>
            <a:p>
              <a:endParaRPr lang="en-US"/>
            </a:p>
          </p:txBody>
        </p:sp>
        <p:sp>
          <p:nvSpPr>
            <p:cNvPr id="23" name="TextBox 23"/>
            <p:cNvSpPr txBox="1"/>
            <p:nvPr/>
          </p:nvSpPr>
          <p:spPr>
            <a:xfrm>
              <a:off x="0" y="-9525"/>
              <a:ext cx="4656671" cy="1194854"/>
            </a:xfrm>
            <a:prstGeom prst="rect">
              <a:avLst/>
            </a:prstGeom>
          </p:spPr>
          <p:txBody>
            <a:bodyPr lIns="0" tIns="0" rIns="0" bIns="0" rtlCol="0" anchor="ctr"/>
            <a:lstStyle/>
            <a:p>
              <a:pPr algn="ctr">
                <a:lnSpc>
                  <a:spcPts val="2639"/>
                </a:lnSpc>
              </a:pPr>
              <a:r>
                <a:rPr lang="en-US" sz="2199">
                  <a:solidFill>
                    <a:srgbClr val="101638"/>
                  </a:solidFill>
                  <a:latin typeface="DejaVu Sans Light"/>
                  <a:ea typeface="DejaVu Sans Light"/>
                  <a:cs typeface="DejaVu Sans Light"/>
                  <a:sym typeface="DejaVu Sans Light"/>
                </a:rPr>
                <a:t>Sorority partnerships</a:t>
              </a:r>
            </a:p>
            <a:p>
              <a:pPr algn="ctr">
                <a:lnSpc>
                  <a:spcPts val="2639"/>
                </a:lnSpc>
              </a:pPr>
              <a:r>
                <a:rPr lang="en-US" sz="2199">
                  <a:solidFill>
                    <a:srgbClr val="101638"/>
                  </a:solidFill>
                  <a:latin typeface="DejaVu Sans Light"/>
                  <a:ea typeface="DejaVu Sans Light"/>
                  <a:cs typeface="DejaVu Sans Light"/>
                  <a:sym typeface="DejaVu Sans Light"/>
                </a:rPr>
                <a:t>nationwide</a:t>
              </a:r>
            </a:p>
          </p:txBody>
        </p:sp>
      </p:grpSp>
      <p:grpSp>
        <p:nvGrpSpPr>
          <p:cNvPr id="24" name="Group 24"/>
          <p:cNvGrpSpPr/>
          <p:nvPr/>
        </p:nvGrpSpPr>
        <p:grpSpPr>
          <a:xfrm>
            <a:off x="4953000" y="6845303"/>
            <a:ext cx="3492503" cy="1943100"/>
            <a:chOff x="0" y="0"/>
            <a:chExt cx="4656671" cy="2590800"/>
          </a:xfrm>
        </p:grpSpPr>
        <p:sp>
          <p:nvSpPr>
            <p:cNvPr id="25" name="Freeform 25"/>
            <p:cNvSpPr/>
            <p:nvPr/>
          </p:nvSpPr>
          <p:spPr>
            <a:xfrm>
              <a:off x="0" y="0"/>
              <a:ext cx="4656667" cy="2590800"/>
            </a:xfrm>
            <a:custGeom>
              <a:avLst/>
              <a:gdLst/>
              <a:ahLst/>
              <a:cxnLst/>
              <a:rect l="l" t="t" r="r" b="b"/>
              <a:pathLst>
                <a:path w="4656667" h="2590800">
                  <a:moveTo>
                    <a:pt x="0" y="0"/>
                  </a:moveTo>
                  <a:lnTo>
                    <a:pt x="4656667" y="0"/>
                  </a:lnTo>
                  <a:lnTo>
                    <a:pt x="4656667" y="2590800"/>
                  </a:lnTo>
                  <a:lnTo>
                    <a:pt x="0" y="2590800"/>
                  </a:lnTo>
                  <a:close/>
                </a:path>
              </a:pathLst>
            </a:custGeom>
            <a:blipFill>
              <a:blip r:embed="rId3">
                <a:alphaModFix amt="0"/>
              </a:blip>
              <a:stretch>
                <a:fillRect l="-21383" r="-21383"/>
              </a:stretch>
            </a:blipFill>
          </p:spPr>
          <p:txBody>
            <a:bodyPr/>
            <a:lstStyle/>
            <a:p>
              <a:endParaRPr lang="en-US"/>
            </a:p>
          </p:txBody>
        </p:sp>
        <p:sp>
          <p:nvSpPr>
            <p:cNvPr id="26" name="TextBox 26"/>
            <p:cNvSpPr txBox="1"/>
            <p:nvPr/>
          </p:nvSpPr>
          <p:spPr>
            <a:xfrm>
              <a:off x="0" y="-9525"/>
              <a:ext cx="4656671" cy="2600325"/>
            </a:xfrm>
            <a:prstGeom prst="rect">
              <a:avLst/>
            </a:prstGeom>
          </p:spPr>
          <p:txBody>
            <a:bodyPr lIns="0" tIns="0" rIns="0" bIns="0" rtlCol="0" anchor="ctr"/>
            <a:lstStyle/>
            <a:p>
              <a:pPr algn="l">
                <a:lnSpc>
                  <a:spcPts val="2760"/>
                </a:lnSpc>
              </a:pPr>
              <a:r>
                <a:rPr lang="en-US" sz="2300">
                  <a:solidFill>
                    <a:srgbClr val="101638"/>
                  </a:solidFill>
                  <a:latin typeface="DejaVu Sans Light"/>
                  <a:ea typeface="DejaVu Sans Light"/>
                  <a:cs typeface="DejaVu Sans Light"/>
                  <a:sym typeface="DejaVu Sans Light"/>
                </a:rPr>
                <a:t>Campus influencer appearances</a:t>
              </a:r>
            </a:p>
            <a:p>
              <a:pPr algn="l">
                <a:lnSpc>
                  <a:spcPts val="2879"/>
                </a:lnSpc>
              </a:pPr>
              <a:endParaRPr lang="en-US" sz="2300">
                <a:solidFill>
                  <a:srgbClr val="101638"/>
                </a:solidFill>
                <a:latin typeface="DejaVu Sans Light"/>
                <a:ea typeface="DejaVu Sans Light"/>
                <a:cs typeface="DejaVu Sans Light"/>
                <a:sym typeface="DejaVu Sans Light"/>
              </a:endParaRPr>
            </a:p>
            <a:p>
              <a:pPr algn="l">
                <a:lnSpc>
                  <a:spcPts val="2760"/>
                </a:lnSpc>
              </a:pPr>
              <a:r>
                <a:rPr lang="en-US" sz="2300">
                  <a:solidFill>
                    <a:srgbClr val="101638"/>
                  </a:solidFill>
                  <a:latin typeface="DejaVu Sans Light"/>
                  <a:ea typeface="DejaVu Sans Light"/>
                  <a:cs typeface="DejaVu Sans Light"/>
                  <a:sym typeface="DejaVu Sans Light"/>
                </a:rPr>
                <a:t>Product sampling and social sharing</a:t>
              </a:r>
            </a:p>
          </p:txBody>
        </p:sp>
      </p:grpSp>
      <p:grpSp>
        <p:nvGrpSpPr>
          <p:cNvPr id="27" name="Group 27"/>
          <p:cNvGrpSpPr/>
          <p:nvPr/>
        </p:nvGrpSpPr>
        <p:grpSpPr>
          <a:xfrm>
            <a:off x="9715500" y="6032497"/>
            <a:ext cx="7429500" cy="558803"/>
            <a:chOff x="0" y="0"/>
            <a:chExt cx="9906000" cy="745071"/>
          </a:xfrm>
        </p:grpSpPr>
        <p:sp>
          <p:nvSpPr>
            <p:cNvPr id="28" name="Freeform 28"/>
            <p:cNvSpPr/>
            <p:nvPr/>
          </p:nvSpPr>
          <p:spPr>
            <a:xfrm>
              <a:off x="0" y="0"/>
              <a:ext cx="9906000" cy="745067"/>
            </a:xfrm>
            <a:custGeom>
              <a:avLst/>
              <a:gdLst/>
              <a:ahLst/>
              <a:cxnLst/>
              <a:rect l="l" t="t" r="r" b="b"/>
              <a:pathLst>
                <a:path w="9906000" h="745067">
                  <a:moveTo>
                    <a:pt x="0" y="0"/>
                  </a:moveTo>
                  <a:lnTo>
                    <a:pt x="9906000" y="0"/>
                  </a:lnTo>
                  <a:lnTo>
                    <a:pt x="9906000" y="745067"/>
                  </a:lnTo>
                  <a:lnTo>
                    <a:pt x="0" y="745067"/>
                  </a:lnTo>
                  <a:close/>
                </a:path>
              </a:pathLst>
            </a:custGeom>
            <a:blipFill>
              <a:blip r:embed="rId3">
                <a:alphaModFix amt="0"/>
              </a:blip>
              <a:stretch>
                <a:fillRect t="-209062" b="-209062"/>
              </a:stretch>
            </a:blipFill>
          </p:spPr>
          <p:txBody>
            <a:bodyPr/>
            <a:lstStyle/>
            <a:p>
              <a:endParaRPr lang="en-US"/>
            </a:p>
          </p:txBody>
        </p:sp>
        <p:sp>
          <p:nvSpPr>
            <p:cNvPr id="29" name="TextBox 29"/>
            <p:cNvSpPr txBox="1"/>
            <p:nvPr/>
          </p:nvSpPr>
          <p:spPr>
            <a:xfrm>
              <a:off x="0" y="-9525"/>
              <a:ext cx="9906000" cy="754596"/>
            </a:xfrm>
            <a:prstGeom prst="rect">
              <a:avLst/>
            </a:prstGeom>
          </p:spPr>
          <p:txBody>
            <a:bodyPr lIns="0" tIns="0" rIns="0" bIns="0" rtlCol="0" anchor="ctr"/>
            <a:lstStyle/>
            <a:p>
              <a:pPr algn="ctr">
                <a:lnSpc>
                  <a:spcPts val="3240"/>
                </a:lnSpc>
              </a:pPr>
              <a:r>
                <a:rPr lang="en-US" sz="2700" b="1">
                  <a:solidFill>
                    <a:srgbClr val="101638"/>
                  </a:solidFill>
                  <a:latin typeface="DejaVu Serif Bold"/>
                  <a:ea typeface="DejaVu Serif Bold"/>
                  <a:cs typeface="DejaVu Serif Bold"/>
                  <a:sym typeface="DejaVu Serif Bold"/>
                </a:rPr>
                <a:t>MINUTE MAID’S OPPORTUNITY</a:t>
              </a:r>
            </a:p>
          </p:txBody>
        </p:sp>
      </p:grpSp>
      <p:grpSp>
        <p:nvGrpSpPr>
          <p:cNvPr id="30" name="Group 30"/>
          <p:cNvGrpSpPr/>
          <p:nvPr/>
        </p:nvGrpSpPr>
        <p:grpSpPr>
          <a:xfrm>
            <a:off x="9906000" y="6858000"/>
            <a:ext cx="6984997" cy="1930400"/>
            <a:chOff x="0" y="0"/>
            <a:chExt cx="9313329" cy="2573867"/>
          </a:xfrm>
        </p:grpSpPr>
        <p:sp>
          <p:nvSpPr>
            <p:cNvPr id="31" name="Freeform 31"/>
            <p:cNvSpPr/>
            <p:nvPr/>
          </p:nvSpPr>
          <p:spPr>
            <a:xfrm>
              <a:off x="0" y="0"/>
              <a:ext cx="9313333" cy="2573862"/>
            </a:xfrm>
            <a:custGeom>
              <a:avLst/>
              <a:gdLst/>
              <a:ahLst/>
              <a:cxnLst/>
              <a:rect l="l" t="t" r="r" b="b"/>
              <a:pathLst>
                <a:path w="9313333" h="2573862">
                  <a:moveTo>
                    <a:pt x="0" y="0"/>
                  </a:moveTo>
                  <a:lnTo>
                    <a:pt x="9313333" y="0"/>
                  </a:lnTo>
                  <a:lnTo>
                    <a:pt x="9313333" y="2573862"/>
                  </a:lnTo>
                  <a:lnTo>
                    <a:pt x="0" y="2573862"/>
                  </a:lnTo>
                  <a:close/>
                </a:path>
              </a:pathLst>
            </a:custGeom>
            <a:blipFill>
              <a:blip r:embed="rId3">
                <a:alphaModFix amt="0"/>
              </a:blip>
              <a:stretch>
                <a:fillRect t="-20504" b="-20505"/>
              </a:stretch>
            </a:blipFill>
          </p:spPr>
          <p:txBody>
            <a:bodyPr/>
            <a:lstStyle/>
            <a:p>
              <a:endParaRPr lang="en-US"/>
            </a:p>
          </p:txBody>
        </p:sp>
        <p:sp>
          <p:nvSpPr>
            <p:cNvPr id="32" name="TextBox 32"/>
            <p:cNvSpPr txBox="1"/>
            <p:nvPr/>
          </p:nvSpPr>
          <p:spPr>
            <a:xfrm>
              <a:off x="0" y="-9525"/>
              <a:ext cx="9313329" cy="2583392"/>
            </a:xfrm>
            <a:prstGeom prst="rect">
              <a:avLst/>
            </a:prstGeom>
          </p:spPr>
          <p:txBody>
            <a:bodyPr lIns="0" tIns="0" rIns="0" bIns="0" rtlCol="0" anchor="ctr"/>
            <a:lstStyle/>
            <a:p>
              <a:pPr algn="l">
                <a:lnSpc>
                  <a:spcPts val="2639"/>
                </a:lnSpc>
              </a:pPr>
              <a:r>
                <a:rPr lang="en-US" sz="2199">
                  <a:solidFill>
                    <a:srgbClr val="101638"/>
                  </a:solidFill>
                  <a:latin typeface="DejaVu Sans Light"/>
                  <a:ea typeface="DejaVu Sans Light"/>
                  <a:cs typeface="DejaVu Sans Light"/>
                  <a:sym typeface="DejaVu Sans Light"/>
                </a:rPr>
                <a:t>Partner with sororities </a:t>
              </a:r>
            </a:p>
            <a:p>
              <a:pPr algn="l">
                <a:lnSpc>
                  <a:spcPts val="2879"/>
                </a:lnSpc>
              </a:pPr>
              <a:endParaRPr lang="en-US" sz="2199">
                <a:solidFill>
                  <a:srgbClr val="101638"/>
                </a:solidFill>
                <a:latin typeface="DejaVu Sans Light"/>
                <a:ea typeface="DejaVu Sans Light"/>
                <a:cs typeface="DejaVu Sans Light"/>
                <a:sym typeface="DejaVu Sans Light"/>
              </a:endParaRPr>
            </a:p>
            <a:p>
              <a:pPr algn="l">
                <a:lnSpc>
                  <a:spcPts val="2639"/>
                </a:lnSpc>
              </a:pPr>
              <a:r>
                <a:rPr lang="en-US" sz="2199">
                  <a:solidFill>
                    <a:srgbClr val="101638"/>
                  </a:solidFill>
                  <a:latin typeface="DejaVu Sans Light"/>
                  <a:ea typeface="DejaVu Sans Light"/>
                  <a:cs typeface="DejaVu Sans Light"/>
                  <a:sym typeface="DejaVu Sans Light"/>
                </a:rPr>
                <a:t>Distribute branded PR packages</a:t>
              </a:r>
            </a:p>
            <a:p>
              <a:pPr algn="l">
                <a:lnSpc>
                  <a:spcPts val="2879"/>
                </a:lnSpc>
              </a:pPr>
              <a:endParaRPr lang="en-US" sz="2199">
                <a:solidFill>
                  <a:srgbClr val="101638"/>
                </a:solidFill>
                <a:latin typeface="DejaVu Sans Light"/>
                <a:ea typeface="DejaVu Sans Light"/>
                <a:cs typeface="DejaVu Sans Light"/>
                <a:sym typeface="DejaVu Sans Light"/>
              </a:endParaRPr>
            </a:p>
            <a:p>
              <a:pPr algn="l">
                <a:lnSpc>
                  <a:spcPts val="2639"/>
                </a:lnSpc>
              </a:pPr>
              <a:r>
                <a:rPr lang="en-US" sz="2199">
                  <a:solidFill>
                    <a:srgbClr val="101638"/>
                  </a:solidFill>
                  <a:latin typeface="DejaVu Sans Light"/>
                  <a:ea typeface="DejaVu Sans Light"/>
                  <a:cs typeface="DejaVu Sans Light"/>
                  <a:sym typeface="DejaVu Sans Light"/>
                </a:rPr>
                <a:t>Encourage TikToks and Instagram stories</a:t>
              </a:r>
            </a:p>
          </p:txBody>
        </p:sp>
      </p:grpSp>
      <p:grpSp>
        <p:nvGrpSpPr>
          <p:cNvPr id="33" name="Group 33"/>
          <p:cNvGrpSpPr/>
          <p:nvPr/>
        </p:nvGrpSpPr>
        <p:grpSpPr>
          <a:xfrm>
            <a:off x="203861" y="9294031"/>
            <a:ext cx="1129639" cy="1128790"/>
            <a:chOff x="0" y="0"/>
            <a:chExt cx="297518" cy="297294"/>
          </a:xfrm>
        </p:grpSpPr>
        <p:sp>
          <p:nvSpPr>
            <p:cNvPr id="34" name="Freeform 34"/>
            <p:cNvSpPr/>
            <p:nvPr/>
          </p:nvSpPr>
          <p:spPr>
            <a:xfrm>
              <a:off x="0" y="0"/>
              <a:ext cx="297518" cy="297294"/>
            </a:xfrm>
            <a:custGeom>
              <a:avLst/>
              <a:gdLst/>
              <a:ahLst/>
              <a:cxnLst/>
              <a:rect l="l" t="t" r="r" b="b"/>
              <a:pathLst>
                <a:path w="297518" h="297294">
                  <a:moveTo>
                    <a:pt x="0" y="0"/>
                  </a:moveTo>
                  <a:lnTo>
                    <a:pt x="297518" y="0"/>
                  </a:lnTo>
                  <a:lnTo>
                    <a:pt x="297518" y="297294"/>
                  </a:lnTo>
                  <a:lnTo>
                    <a:pt x="0" y="297294"/>
                  </a:lnTo>
                  <a:close/>
                </a:path>
              </a:pathLst>
            </a:custGeom>
            <a:solidFill>
              <a:srgbClr val="F4EBDD"/>
            </a:solidFill>
          </p:spPr>
          <p:txBody>
            <a:bodyPr/>
            <a:lstStyle/>
            <a:p>
              <a:endParaRPr lang="en-US"/>
            </a:p>
          </p:txBody>
        </p:sp>
        <p:sp>
          <p:nvSpPr>
            <p:cNvPr id="35" name="TextBox 35"/>
            <p:cNvSpPr txBox="1"/>
            <p:nvPr/>
          </p:nvSpPr>
          <p:spPr>
            <a:xfrm>
              <a:off x="0" y="-9525"/>
              <a:ext cx="297518" cy="306819"/>
            </a:xfrm>
            <a:prstGeom prst="rect">
              <a:avLst/>
            </a:prstGeom>
          </p:spPr>
          <p:txBody>
            <a:bodyPr lIns="50800" tIns="50800" rIns="50800" bIns="50800" rtlCol="0" anchor="ctr"/>
            <a:lstStyle/>
            <a:p>
              <a:pPr algn="ctr">
                <a:lnSpc>
                  <a:spcPts val="2160"/>
                </a:lnSpc>
              </a:pPr>
              <a:endParaRPr/>
            </a:p>
          </p:txBody>
        </p:sp>
      </p:grpSp>
      <p:grpSp>
        <p:nvGrpSpPr>
          <p:cNvPr id="36" name="Group 36"/>
          <p:cNvGrpSpPr/>
          <p:nvPr/>
        </p:nvGrpSpPr>
        <p:grpSpPr>
          <a:xfrm>
            <a:off x="38764" y="8861668"/>
            <a:ext cx="729917" cy="1128790"/>
            <a:chOff x="0" y="0"/>
            <a:chExt cx="192241" cy="297294"/>
          </a:xfrm>
        </p:grpSpPr>
        <p:sp>
          <p:nvSpPr>
            <p:cNvPr id="37" name="Freeform 37"/>
            <p:cNvSpPr/>
            <p:nvPr/>
          </p:nvSpPr>
          <p:spPr>
            <a:xfrm>
              <a:off x="0" y="0"/>
              <a:ext cx="192241" cy="297294"/>
            </a:xfrm>
            <a:custGeom>
              <a:avLst/>
              <a:gdLst/>
              <a:ahLst/>
              <a:cxnLst/>
              <a:rect l="l" t="t" r="r" b="b"/>
              <a:pathLst>
                <a:path w="192241" h="297294">
                  <a:moveTo>
                    <a:pt x="0" y="0"/>
                  </a:moveTo>
                  <a:lnTo>
                    <a:pt x="192241" y="0"/>
                  </a:lnTo>
                  <a:lnTo>
                    <a:pt x="192241" y="297294"/>
                  </a:lnTo>
                  <a:lnTo>
                    <a:pt x="0" y="297294"/>
                  </a:lnTo>
                  <a:close/>
                </a:path>
              </a:pathLst>
            </a:custGeom>
            <a:solidFill>
              <a:srgbClr val="F4EBDD"/>
            </a:solidFill>
          </p:spPr>
          <p:txBody>
            <a:bodyPr/>
            <a:lstStyle/>
            <a:p>
              <a:endParaRPr lang="en-US"/>
            </a:p>
          </p:txBody>
        </p:sp>
        <p:sp>
          <p:nvSpPr>
            <p:cNvPr id="38" name="TextBox 38"/>
            <p:cNvSpPr txBox="1"/>
            <p:nvPr/>
          </p:nvSpPr>
          <p:spPr>
            <a:xfrm>
              <a:off x="0" y="-9525"/>
              <a:ext cx="192241" cy="306819"/>
            </a:xfrm>
            <a:prstGeom prst="rect">
              <a:avLst/>
            </a:prstGeom>
          </p:spPr>
          <p:txBody>
            <a:bodyPr lIns="50800" tIns="50800" rIns="50800" bIns="50800" rtlCol="0" anchor="ctr"/>
            <a:lstStyle/>
            <a:p>
              <a:pPr algn="ctr">
                <a:lnSpc>
                  <a:spcPts val="2160"/>
                </a:lnSpc>
              </a:pPr>
              <a:endParaRPr/>
            </a:p>
          </p:txBody>
        </p:sp>
      </p:grpSp>
      <p:grpSp>
        <p:nvGrpSpPr>
          <p:cNvPr id="39" name="Group 39"/>
          <p:cNvGrpSpPr/>
          <p:nvPr/>
        </p:nvGrpSpPr>
        <p:grpSpPr>
          <a:xfrm>
            <a:off x="203861" y="9540924"/>
            <a:ext cx="5334000" cy="776684"/>
            <a:chOff x="0" y="0"/>
            <a:chExt cx="7112000" cy="1035579"/>
          </a:xfrm>
        </p:grpSpPr>
        <p:grpSp>
          <p:nvGrpSpPr>
            <p:cNvPr id="40" name="Group 40"/>
            <p:cNvGrpSpPr/>
            <p:nvPr/>
          </p:nvGrpSpPr>
          <p:grpSpPr>
            <a:xfrm>
              <a:off x="0" y="406400"/>
              <a:ext cx="4097871" cy="629179"/>
              <a:chOff x="0" y="0"/>
              <a:chExt cx="4097871" cy="629179"/>
            </a:xfrm>
          </p:grpSpPr>
          <p:sp>
            <p:nvSpPr>
              <p:cNvPr id="41" name="Freeform 41"/>
              <p:cNvSpPr/>
              <p:nvPr/>
            </p:nvSpPr>
            <p:spPr>
              <a:xfrm>
                <a:off x="0" y="0"/>
                <a:ext cx="4097866" cy="629173"/>
              </a:xfrm>
              <a:custGeom>
                <a:avLst/>
                <a:gdLst/>
                <a:ahLst/>
                <a:cxnLst/>
                <a:rect l="l" t="t" r="r" b="b"/>
                <a:pathLst>
                  <a:path w="4097866" h="629173">
                    <a:moveTo>
                      <a:pt x="0" y="0"/>
                    </a:moveTo>
                    <a:lnTo>
                      <a:pt x="4097866" y="0"/>
                    </a:lnTo>
                    <a:lnTo>
                      <a:pt x="4097866" y="629173"/>
                    </a:lnTo>
                    <a:lnTo>
                      <a:pt x="0" y="629173"/>
                    </a:lnTo>
                    <a:close/>
                  </a:path>
                </a:pathLst>
              </a:custGeom>
              <a:blipFill>
                <a:blip r:embed="rId3">
                  <a:alphaModFix amt="0"/>
                </a:blip>
                <a:stretch>
                  <a:fillRect t="-69894" r="17355" b="-39870"/>
                </a:stretch>
              </a:blipFill>
            </p:spPr>
            <p:txBody>
              <a:bodyPr/>
              <a:lstStyle/>
              <a:p>
                <a:endParaRPr lang="en-US"/>
              </a:p>
            </p:txBody>
          </p:sp>
          <p:sp>
            <p:nvSpPr>
              <p:cNvPr id="42" name="TextBox 42"/>
              <p:cNvSpPr txBox="1"/>
              <p:nvPr/>
            </p:nvSpPr>
            <p:spPr>
              <a:xfrm>
                <a:off x="0" y="-9525"/>
                <a:ext cx="4097871" cy="638704"/>
              </a:xfrm>
              <a:prstGeom prst="rect">
                <a:avLst/>
              </a:prstGeom>
            </p:spPr>
            <p:txBody>
              <a:bodyPr lIns="0" tIns="0" rIns="0" bIns="0" rtlCol="0" anchor="ctr"/>
              <a:lstStyle/>
              <a:p>
                <a:pPr algn="just">
                  <a:lnSpc>
                    <a:spcPts val="2399"/>
                  </a:lnSpc>
                </a:pPr>
                <a:r>
                  <a:rPr lang="en-US" sz="1999" b="1">
                    <a:solidFill>
                      <a:srgbClr val="6D6670"/>
                    </a:solidFill>
                    <a:latin typeface="DejaVu Sans Bold"/>
                    <a:ea typeface="DejaVu Sans Bold"/>
                    <a:cs typeface="DejaVu Sans Bold"/>
                    <a:sym typeface="DejaVu Sans Bold"/>
                  </a:rPr>
                  <a:t>Abby</a:t>
                </a:r>
              </a:p>
            </p:txBody>
          </p:sp>
        </p:grpSp>
        <p:grpSp>
          <p:nvGrpSpPr>
            <p:cNvPr id="43" name="Group 43"/>
            <p:cNvGrpSpPr/>
            <p:nvPr/>
          </p:nvGrpSpPr>
          <p:grpSpPr>
            <a:xfrm>
              <a:off x="0" y="0"/>
              <a:ext cx="7112000" cy="629179"/>
              <a:chOff x="0" y="0"/>
              <a:chExt cx="7112000" cy="629179"/>
            </a:xfrm>
          </p:grpSpPr>
          <p:sp>
            <p:nvSpPr>
              <p:cNvPr id="44" name="Freeform 44"/>
              <p:cNvSpPr/>
              <p:nvPr/>
            </p:nvSpPr>
            <p:spPr>
              <a:xfrm>
                <a:off x="0" y="0"/>
                <a:ext cx="7112000" cy="629173"/>
              </a:xfrm>
              <a:custGeom>
                <a:avLst/>
                <a:gdLst/>
                <a:ahLst/>
                <a:cxnLst/>
                <a:rect l="l" t="t" r="r" b="b"/>
                <a:pathLst>
                  <a:path w="7112000" h="629173">
                    <a:moveTo>
                      <a:pt x="0" y="0"/>
                    </a:moveTo>
                    <a:lnTo>
                      <a:pt x="7112000" y="0"/>
                    </a:lnTo>
                    <a:lnTo>
                      <a:pt x="7112000" y="629173"/>
                    </a:lnTo>
                    <a:lnTo>
                      <a:pt x="0" y="629173"/>
                    </a:lnTo>
                    <a:close/>
                  </a:path>
                </a:pathLst>
              </a:custGeom>
              <a:blipFill>
                <a:blip r:embed="rId3">
                  <a:alphaModFix amt="0"/>
                </a:blip>
                <a:stretch>
                  <a:fillRect t="-185265" b="-155241"/>
                </a:stretch>
              </a:blipFill>
            </p:spPr>
            <p:txBody>
              <a:bodyPr/>
              <a:lstStyle/>
              <a:p>
                <a:endParaRPr lang="en-US"/>
              </a:p>
            </p:txBody>
          </p:sp>
          <p:sp>
            <p:nvSpPr>
              <p:cNvPr id="45" name="TextBox 45"/>
              <p:cNvSpPr txBox="1"/>
              <p:nvPr/>
            </p:nvSpPr>
            <p:spPr>
              <a:xfrm>
                <a:off x="0" y="-9525"/>
                <a:ext cx="7112000" cy="638704"/>
              </a:xfrm>
              <a:prstGeom prst="rect">
                <a:avLst/>
              </a:prstGeom>
            </p:spPr>
            <p:txBody>
              <a:bodyPr lIns="0" tIns="0" rIns="0" bIns="0" rtlCol="0" anchor="ctr"/>
              <a:lstStyle/>
              <a:p>
                <a:pPr algn="just">
                  <a:lnSpc>
                    <a:spcPts val="2399"/>
                  </a:lnSpc>
                </a:pPr>
                <a:r>
                  <a:rPr lang="en-US" sz="1999" u="sng">
                    <a:solidFill>
                      <a:srgbClr val="467886"/>
                    </a:solidFill>
                    <a:latin typeface="DejaVu Sans Light"/>
                    <a:ea typeface="DejaVu Sans Light"/>
                    <a:cs typeface="DejaVu Sans Light"/>
                    <a:sym typeface="DejaVu Sans Light"/>
                    <a:hlinkClick r:id="rId6" tooltip="https://www.linkedin.com/posts/poppi_can-you-saysoda-for-sisterhood-this-activity-7500331529064075265-1JqD"/>
                  </a:rPr>
                  <a:t>Poppi LinkedIn</a:t>
                </a: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CAMPAIGN TIMELINE</a:t>
              </a:r>
            </a:p>
          </p:txBody>
        </p:sp>
      </p:grpSp>
      <p:grpSp>
        <p:nvGrpSpPr>
          <p:cNvPr id="7" name="Group 7"/>
          <p:cNvGrpSpPr/>
          <p:nvPr/>
        </p:nvGrpSpPr>
        <p:grpSpPr>
          <a:xfrm>
            <a:off x="750570" y="2084071"/>
            <a:ext cx="4086863" cy="5345430"/>
            <a:chOff x="0" y="0"/>
            <a:chExt cx="5449151" cy="9309951"/>
          </a:xfrm>
        </p:grpSpPr>
        <p:sp>
          <p:nvSpPr>
            <p:cNvPr id="8" name="Freeform 8"/>
            <p:cNvSpPr/>
            <p:nvPr/>
          </p:nvSpPr>
          <p:spPr>
            <a:xfrm>
              <a:off x="0" y="0"/>
              <a:ext cx="5449062" cy="9309862"/>
            </a:xfrm>
            <a:custGeom>
              <a:avLst/>
              <a:gdLst/>
              <a:ahLst/>
              <a:cxnLst/>
              <a:rect l="l" t="t" r="r" b="b"/>
              <a:pathLst>
                <a:path w="5449062" h="9309862">
                  <a:moveTo>
                    <a:pt x="0" y="272415"/>
                  </a:moveTo>
                  <a:cubicBezTo>
                    <a:pt x="0" y="121920"/>
                    <a:pt x="121920" y="0"/>
                    <a:pt x="272415" y="0"/>
                  </a:cubicBezTo>
                  <a:lnTo>
                    <a:pt x="5176647" y="0"/>
                  </a:lnTo>
                  <a:cubicBezTo>
                    <a:pt x="5327142" y="0"/>
                    <a:pt x="5449062" y="121920"/>
                    <a:pt x="5449062" y="272415"/>
                  </a:cubicBezTo>
                  <a:lnTo>
                    <a:pt x="5449062" y="9037447"/>
                  </a:lnTo>
                  <a:cubicBezTo>
                    <a:pt x="5449062" y="9187942"/>
                    <a:pt x="5327142" y="9309862"/>
                    <a:pt x="5176647" y="9309862"/>
                  </a:cubicBezTo>
                  <a:lnTo>
                    <a:pt x="272415" y="9309862"/>
                  </a:lnTo>
                  <a:cubicBezTo>
                    <a:pt x="121920" y="9309989"/>
                    <a:pt x="0" y="9187942"/>
                    <a:pt x="0" y="9037447"/>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408281" y="2286000"/>
            <a:ext cx="2771442" cy="1968503"/>
            <a:chOff x="0" y="0"/>
            <a:chExt cx="3695255" cy="2624671"/>
          </a:xfrm>
        </p:grpSpPr>
        <p:sp>
          <p:nvSpPr>
            <p:cNvPr id="10" name="Freeform 10"/>
            <p:cNvSpPr/>
            <p:nvPr/>
          </p:nvSpPr>
          <p:spPr>
            <a:xfrm>
              <a:off x="0" y="0"/>
              <a:ext cx="3695192" cy="2624709"/>
            </a:xfrm>
            <a:custGeom>
              <a:avLst/>
              <a:gdLst/>
              <a:ahLst/>
              <a:cxnLst/>
              <a:rect l="l" t="t" r="r" b="b"/>
              <a:pathLst>
                <a:path w="3695192" h="2624709">
                  <a:moveTo>
                    <a:pt x="0" y="0"/>
                  </a:moveTo>
                  <a:lnTo>
                    <a:pt x="3695192" y="0"/>
                  </a:lnTo>
                  <a:lnTo>
                    <a:pt x="3695192" y="2624709"/>
                  </a:lnTo>
                  <a:lnTo>
                    <a:pt x="0" y="2624709"/>
                  </a:lnTo>
                  <a:lnTo>
                    <a:pt x="0" y="0"/>
                  </a:lnTo>
                  <a:close/>
                </a:path>
              </a:pathLst>
            </a:custGeom>
            <a:blipFill>
              <a:blip r:embed="rId4"/>
              <a:stretch>
                <a:fillRect r="-1" b="1"/>
              </a:stretch>
            </a:blipFill>
          </p:spPr>
          <p:txBody>
            <a:bodyPr/>
            <a:lstStyle/>
            <a:p>
              <a:endParaRPr lang="en-US"/>
            </a:p>
          </p:txBody>
        </p:sp>
      </p:grpSp>
      <p:grpSp>
        <p:nvGrpSpPr>
          <p:cNvPr id="11" name="Group 11"/>
          <p:cNvGrpSpPr/>
          <p:nvPr/>
        </p:nvGrpSpPr>
        <p:grpSpPr>
          <a:xfrm>
            <a:off x="1016003" y="4445003"/>
            <a:ext cx="3555997" cy="482603"/>
            <a:chOff x="0" y="0"/>
            <a:chExt cx="4741329" cy="643471"/>
          </a:xfrm>
        </p:grpSpPr>
        <p:sp>
          <p:nvSpPr>
            <p:cNvPr id="12" name="Freeform 12"/>
            <p:cNvSpPr/>
            <p:nvPr/>
          </p:nvSpPr>
          <p:spPr>
            <a:xfrm>
              <a:off x="0" y="0"/>
              <a:ext cx="4741333" cy="643467"/>
            </a:xfrm>
            <a:custGeom>
              <a:avLst/>
              <a:gdLst/>
              <a:ahLst/>
              <a:cxnLst/>
              <a:rect l="l" t="t" r="r" b="b"/>
              <a:pathLst>
                <a:path w="4741333" h="643467">
                  <a:moveTo>
                    <a:pt x="0" y="0"/>
                  </a:moveTo>
                  <a:lnTo>
                    <a:pt x="4741333" y="0"/>
                  </a:lnTo>
                  <a:lnTo>
                    <a:pt x="4741333" y="643467"/>
                  </a:lnTo>
                  <a:lnTo>
                    <a:pt x="0" y="643467"/>
                  </a:lnTo>
                  <a:close/>
                </a:path>
              </a:pathLst>
            </a:custGeom>
            <a:blipFill>
              <a:blip r:embed="rId3">
                <a:alphaModFix amt="0"/>
              </a:blip>
              <a:stretch>
                <a:fillRect t="-93573" b="-93574"/>
              </a:stretch>
            </a:blipFill>
          </p:spPr>
          <p:txBody>
            <a:bodyPr/>
            <a:lstStyle/>
            <a:p>
              <a:endParaRPr lang="en-US"/>
            </a:p>
          </p:txBody>
        </p:sp>
        <p:sp>
          <p:nvSpPr>
            <p:cNvPr id="13" name="TextBox 13"/>
            <p:cNvSpPr txBox="1"/>
            <p:nvPr/>
          </p:nvSpPr>
          <p:spPr>
            <a:xfrm>
              <a:off x="0" y="-9525"/>
              <a:ext cx="4741329" cy="652996"/>
            </a:xfrm>
            <a:prstGeom prst="rect">
              <a:avLst/>
            </a:prstGeom>
          </p:spPr>
          <p:txBody>
            <a:bodyPr lIns="0" tIns="0" rIns="0" bIns="0" rtlCol="0" anchor="ctr"/>
            <a:lstStyle/>
            <a:p>
              <a:pPr algn="ctr">
                <a:lnSpc>
                  <a:spcPts val="2760"/>
                </a:lnSpc>
              </a:pPr>
              <a:r>
                <a:rPr lang="en-US" sz="2300" dirty="0">
                  <a:solidFill>
                    <a:srgbClr val="EF4C8B"/>
                  </a:solidFill>
                  <a:latin typeface="DejaVu Sans Bold"/>
                  <a:ea typeface="DejaVu Sans Bold"/>
                  <a:cs typeface="DejaVu Sans Bold"/>
                  <a:sym typeface="DejaVu Sans Bold"/>
                </a:rPr>
                <a:t>MONTHS 1–3</a:t>
              </a:r>
            </a:p>
          </p:txBody>
        </p:sp>
      </p:grpSp>
      <p:grpSp>
        <p:nvGrpSpPr>
          <p:cNvPr id="14" name="Group 14"/>
          <p:cNvGrpSpPr/>
          <p:nvPr/>
        </p:nvGrpSpPr>
        <p:grpSpPr>
          <a:xfrm>
            <a:off x="1016000" y="5676903"/>
            <a:ext cx="3556000" cy="1503437"/>
            <a:chOff x="-84623" y="-122061"/>
            <a:chExt cx="4741333" cy="2004582"/>
          </a:xfrm>
        </p:grpSpPr>
        <p:sp>
          <p:nvSpPr>
            <p:cNvPr id="15" name="Freeform 15"/>
            <p:cNvSpPr/>
            <p:nvPr/>
          </p:nvSpPr>
          <p:spPr>
            <a:xfrm>
              <a:off x="0" y="0"/>
              <a:ext cx="4572000" cy="1882521"/>
            </a:xfrm>
            <a:custGeom>
              <a:avLst/>
              <a:gdLst/>
              <a:ahLst/>
              <a:cxnLst/>
              <a:rect l="l" t="t" r="r" b="b"/>
              <a:pathLst>
                <a:path w="4572000" h="1882521">
                  <a:moveTo>
                    <a:pt x="0" y="0"/>
                  </a:moveTo>
                  <a:lnTo>
                    <a:pt x="4572000" y="0"/>
                  </a:lnTo>
                  <a:lnTo>
                    <a:pt x="4572000" y="1882521"/>
                  </a:lnTo>
                  <a:lnTo>
                    <a:pt x="0" y="1882521"/>
                  </a:lnTo>
                  <a:close/>
                </a:path>
              </a:pathLst>
            </a:custGeom>
            <a:blipFill>
              <a:blip r:embed="rId3">
                <a:alphaModFix amt="0"/>
              </a:blip>
              <a:stretch>
                <a:fillRect t="-11342" b="16697"/>
              </a:stretch>
            </a:blipFill>
          </p:spPr>
          <p:txBody>
            <a:bodyPr/>
            <a:lstStyle/>
            <a:p>
              <a:endParaRPr lang="en-US"/>
            </a:p>
          </p:txBody>
        </p:sp>
        <p:sp>
          <p:nvSpPr>
            <p:cNvPr id="16" name="TextBox 16"/>
            <p:cNvSpPr txBox="1"/>
            <p:nvPr/>
          </p:nvSpPr>
          <p:spPr>
            <a:xfrm>
              <a:off x="-84623" y="-122061"/>
              <a:ext cx="4741333" cy="1892052"/>
            </a:xfrm>
            <a:prstGeom prst="rect">
              <a:avLst/>
            </a:prstGeom>
          </p:spPr>
          <p:txBody>
            <a:bodyPr lIns="0" tIns="0" rIns="0" bIns="0" rtlCol="0" anchor="ctr"/>
            <a:lstStyle/>
            <a:p>
              <a:pPr algn="ctr">
                <a:lnSpc>
                  <a:spcPts val="3240"/>
                </a:lnSpc>
              </a:pPr>
              <a:r>
                <a:rPr lang="en-US" sz="2700" b="1" dirty="0">
                  <a:solidFill>
                    <a:srgbClr val="101638"/>
                  </a:solidFill>
                  <a:latin typeface="DejaVu Serif Bold"/>
                  <a:ea typeface="DejaVu Serif Bold"/>
                  <a:cs typeface="DejaVu Serif Bold"/>
                  <a:sym typeface="DejaVu Serif Bold"/>
                </a:rPr>
                <a:t>Influencers &amp;</a:t>
              </a:r>
            </a:p>
            <a:p>
              <a:pPr algn="ctr">
                <a:lnSpc>
                  <a:spcPts val="3240"/>
                </a:lnSpc>
              </a:pPr>
              <a:r>
                <a:rPr lang="en-US" sz="2700" b="1" dirty="0">
                  <a:solidFill>
                    <a:srgbClr val="101638"/>
                  </a:solidFill>
                  <a:latin typeface="DejaVu Serif Bold"/>
                  <a:ea typeface="DejaVu Serif Bold"/>
                  <a:cs typeface="DejaVu Serif Bold"/>
                  <a:sym typeface="DejaVu Serif Bold"/>
                </a:rPr>
                <a:t>TikTok campaigns</a:t>
              </a:r>
            </a:p>
          </p:txBody>
        </p:sp>
      </p:grpSp>
      <p:grpSp>
        <p:nvGrpSpPr>
          <p:cNvPr id="20" name="Group 20"/>
          <p:cNvGrpSpPr/>
          <p:nvPr/>
        </p:nvGrpSpPr>
        <p:grpSpPr>
          <a:xfrm>
            <a:off x="5068567" y="2084071"/>
            <a:ext cx="4086863" cy="5345380"/>
            <a:chOff x="0" y="0"/>
            <a:chExt cx="5449151" cy="9309951"/>
          </a:xfrm>
        </p:grpSpPr>
        <p:sp>
          <p:nvSpPr>
            <p:cNvPr id="21" name="Freeform 21"/>
            <p:cNvSpPr/>
            <p:nvPr/>
          </p:nvSpPr>
          <p:spPr>
            <a:xfrm>
              <a:off x="0" y="0"/>
              <a:ext cx="5449062" cy="9309862"/>
            </a:xfrm>
            <a:custGeom>
              <a:avLst/>
              <a:gdLst/>
              <a:ahLst/>
              <a:cxnLst/>
              <a:rect l="l" t="t" r="r" b="b"/>
              <a:pathLst>
                <a:path w="5449062" h="9309862">
                  <a:moveTo>
                    <a:pt x="0" y="272415"/>
                  </a:moveTo>
                  <a:cubicBezTo>
                    <a:pt x="0" y="121920"/>
                    <a:pt x="121920" y="0"/>
                    <a:pt x="272415" y="0"/>
                  </a:cubicBezTo>
                  <a:lnTo>
                    <a:pt x="5176647" y="0"/>
                  </a:lnTo>
                  <a:cubicBezTo>
                    <a:pt x="5327142" y="0"/>
                    <a:pt x="5449062" y="121920"/>
                    <a:pt x="5449062" y="272415"/>
                  </a:cubicBezTo>
                  <a:lnTo>
                    <a:pt x="5449062" y="9037447"/>
                  </a:lnTo>
                  <a:cubicBezTo>
                    <a:pt x="5449062" y="9187942"/>
                    <a:pt x="5327142" y="9309862"/>
                    <a:pt x="5176647" y="9309862"/>
                  </a:cubicBezTo>
                  <a:lnTo>
                    <a:pt x="272415" y="9309862"/>
                  </a:lnTo>
                  <a:cubicBezTo>
                    <a:pt x="121920" y="9309989"/>
                    <a:pt x="0" y="9187942"/>
                    <a:pt x="0" y="9037447"/>
                  </a:cubicBezTo>
                  <a:close/>
                </a:path>
              </a:pathLst>
            </a:custGeom>
            <a:solidFill>
              <a:srgbClr val="FFFCF9"/>
            </a:solidFill>
            <a:ln w="22860" cap="sq">
              <a:solidFill>
                <a:srgbClr val="FFD3AB"/>
              </a:solidFill>
              <a:prstDash val="solid"/>
              <a:miter/>
            </a:ln>
          </p:spPr>
          <p:txBody>
            <a:bodyPr/>
            <a:lstStyle/>
            <a:p>
              <a:endParaRPr lang="en-US"/>
            </a:p>
          </p:txBody>
        </p:sp>
      </p:grpSp>
      <p:grpSp>
        <p:nvGrpSpPr>
          <p:cNvPr id="22" name="Group 22"/>
          <p:cNvGrpSpPr/>
          <p:nvPr/>
        </p:nvGrpSpPr>
        <p:grpSpPr>
          <a:xfrm>
            <a:off x="5640143" y="2286000"/>
            <a:ext cx="2943720" cy="1968503"/>
            <a:chOff x="0" y="0"/>
            <a:chExt cx="3924960" cy="2624671"/>
          </a:xfrm>
        </p:grpSpPr>
        <p:sp>
          <p:nvSpPr>
            <p:cNvPr id="23" name="Freeform 23"/>
            <p:cNvSpPr/>
            <p:nvPr/>
          </p:nvSpPr>
          <p:spPr>
            <a:xfrm>
              <a:off x="0" y="0"/>
              <a:ext cx="3924935" cy="2624709"/>
            </a:xfrm>
            <a:custGeom>
              <a:avLst/>
              <a:gdLst/>
              <a:ahLst/>
              <a:cxnLst/>
              <a:rect l="l" t="t" r="r" b="b"/>
              <a:pathLst>
                <a:path w="3924935" h="2624709">
                  <a:moveTo>
                    <a:pt x="0" y="0"/>
                  </a:moveTo>
                  <a:lnTo>
                    <a:pt x="3924935" y="0"/>
                  </a:lnTo>
                  <a:lnTo>
                    <a:pt x="3924935" y="2624709"/>
                  </a:lnTo>
                  <a:lnTo>
                    <a:pt x="0" y="2624709"/>
                  </a:lnTo>
                  <a:lnTo>
                    <a:pt x="0" y="0"/>
                  </a:lnTo>
                  <a:close/>
                </a:path>
              </a:pathLst>
            </a:custGeom>
            <a:blipFill>
              <a:blip r:embed="rId5"/>
              <a:stretch>
                <a:fillRect b="1"/>
              </a:stretch>
            </a:blipFill>
          </p:spPr>
          <p:txBody>
            <a:bodyPr/>
            <a:lstStyle/>
            <a:p>
              <a:endParaRPr lang="en-US"/>
            </a:p>
          </p:txBody>
        </p:sp>
      </p:grpSp>
      <p:grpSp>
        <p:nvGrpSpPr>
          <p:cNvPr id="24" name="Group 24"/>
          <p:cNvGrpSpPr/>
          <p:nvPr/>
        </p:nvGrpSpPr>
        <p:grpSpPr>
          <a:xfrm>
            <a:off x="5334000" y="4445003"/>
            <a:ext cx="3555997" cy="482603"/>
            <a:chOff x="0" y="0"/>
            <a:chExt cx="4741329" cy="643471"/>
          </a:xfrm>
        </p:grpSpPr>
        <p:sp>
          <p:nvSpPr>
            <p:cNvPr id="25" name="Freeform 25"/>
            <p:cNvSpPr/>
            <p:nvPr/>
          </p:nvSpPr>
          <p:spPr>
            <a:xfrm>
              <a:off x="0" y="0"/>
              <a:ext cx="4741333" cy="643467"/>
            </a:xfrm>
            <a:custGeom>
              <a:avLst/>
              <a:gdLst/>
              <a:ahLst/>
              <a:cxnLst/>
              <a:rect l="l" t="t" r="r" b="b"/>
              <a:pathLst>
                <a:path w="4741333" h="643467">
                  <a:moveTo>
                    <a:pt x="0" y="0"/>
                  </a:moveTo>
                  <a:lnTo>
                    <a:pt x="4741333" y="0"/>
                  </a:lnTo>
                  <a:lnTo>
                    <a:pt x="4741333" y="643467"/>
                  </a:lnTo>
                  <a:lnTo>
                    <a:pt x="0" y="643467"/>
                  </a:lnTo>
                  <a:close/>
                </a:path>
              </a:pathLst>
            </a:custGeom>
            <a:blipFill>
              <a:blip r:embed="rId3">
                <a:alphaModFix amt="0"/>
              </a:blip>
              <a:stretch>
                <a:fillRect t="-93573" b="-93574"/>
              </a:stretch>
            </a:blipFill>
          </p:spPr>
          <p:txBody>
            <a:bodyPr/>
            <a:lstStyle/>
            <a:p>
              <a:endParaRPr lang="en-US"/>
            </a:p>
          </p:txBody>
        </p:sp>
        <p:sp>
          <p:nvSpPr>
            <p:cNvPr id="26" name="TextBox 26"/>
            <p:cNvSpPr txBox="1"/>
            <p:nvPr/>
          </p:nvSpPr>
          <p:spPr>
            <a:xfrm>
              <a:off x="0" y="-9525"/>
              <a:ext cx="4741329" cy="652996"/>
            </a:xfrm>
            <a:prstGeom prst="rect">
              <a:avLst/>
            </a:prstGeom>
          </p:spPr>
          <p:txBody>
            <a:bodyPr lIns="0" tIns="0" rIns="0" bIns="0" rtlCol="0" anchor="ctr"/>
            <a:lstStyle/>
            <a:p>
              <a:pPr algn="ctr">
                <a:lnSpc>
                  <a:spcPts val="2760"/>
                </a:lnSpc>
              </a:pPr>
              <a:r>
                <a:rPr lang="en-US" sz="2300" b="1">
                  <a:solidFill>
                    <a:srgbClr val="EF8635"/>
                  </a:solidFill>
                  <a:latin typeface="DejaVu Sans Bold"/>
                  <a:ea typeface="DejaVu Sans Bold"/>
                  <a:cs typeface="DejaVu Sans Bold"/>
                  <a:sym typeface="DejaVu Sans Bold"/>
                </a:rPr>
                <a:t>MONTHS 2–5</a:t>
              </a:r>
            </a:p>
          </p:txBody>
        </p:sp>
      </p:grpSp>
      <p:grpSp>
        <p:nvGrpSpPr>
          <p:cNvPr id="27" name="Group 27"/>
          <p:cNvGrpSpPr/>
          <p:nvPr/>
        </p:nvGrpSpPr>
        <p:grpSpPr>
          <a:xfrm>
            <a:off x="5397465" y="5962822"/>
            <a:ext cx="3429000" cy="1016003"/>
            <a:chOff x="0" y="0"/>
            <a:chExt cx="4572000" cy="1354671"/>
          </a:xfrm>
        </p:grpSpPr>
        <p:sp>
          <p:nvSpPr>
            <p:cNvPr id="28" name="Freeform 28"/>
            <p:cNvSpPr/>
            <p:nvPr/>
          </p:nvSpPr>
          <p:spPr>
            <a:xfrm>
              <a:off x="0" y="0"/>
              <a:ext cx="4572000" cy="1354667"/>
            </a:xfrm>
            <a:custGeom>
              <a:avLst/>
              <a:gdLst/>
              <a:ahLst/>
              <a:cxnLst/>
              <a:rect l="l" t="t" r="r" b="b"/>
              <a:pathLst>
                <a:path w="4572000" h="1354667">
                  <a:moveTo>
                    <a:pt x="0" y="0"/>
                  </a:moveTo>
                  <a:lnTo>
                    <a:pt x="4572000" y="0"/>
                  </a:lnTo>
                  <a:lnTo>
                    <a:pt x="4572000" y="1354667"/>
                  </a:lnTo>
                  <a:lnTo>
                    <a:pt x="0" y="1354667"/>
                  </a:lnTo>
                  <a:close/>
                </a:path>
              </a:pathLst>
            </a:custGeom>
            <a:blipFill>
              <a:blip r:embed="rId3">
                <a:alphaModFix amt="0"/>
              </a:blip>
              <a:stretch>
                <a:fillRect t="-15761" b="-15762"/>
              </a:stretch>
            </a:blipFill>
          </p:spPr>
          <p:txBody>
            <a:bodyPr/>
            <a:lstStyle/>
            <a:p>
              <a:endParaRPr lang="en-US"/>
            </a:p>
          </p:txBody>
        </p:sp>
        <p:sp>
          <p:nvSpPr>
            <p:cNvPr id="29" name="TextBox 29"/>
            <p:cNvSpPr txBox="1"/>
            <p:nvPr/>
          </p:nvSpPr>
          <p:spPr>
            <a:xfrm>
              <a:off x="0" y="-9525"/>
              <a:ext cx="4572000" cy="1364196"/>
            </a:xfrm>
            <a:prstGeom prst="rect">
              <a:avLst/>
            </a:prstGeom>
          </p:spPr>
          <p:txBody>
            <a:bodyPr lIns="0" tIns="0" rIns="0" bIns="0" rtlCol="0" anchor="ctr"/>
            <a:lstStyle/>
            <a:p>
              <a:pPr algn="ctr">
                <a:lnSpc>
                  <a:spcPts val="3240"/>
                </a:lnSpc>
              </a:pPr>
              <a:r>
                <a:rPr lang="en-US" sz="2700" b="1">
                  <a:solidFill>
                    <a:srgbClr val="101638"/>
                  </a:solidFill>
                  <a:latin typeface="DejaVu Serif Bold"/>
                  <a:ea typeface="DejaVu Serif Bold"/>
                  <a:cs typeface="DejaVu Serif Bold"/>
                  <a:sym typeface="DejaVu Serif Bold"/>
                </a:rPr>
                <a:t>Lifestyle brand</a:t>
              </a:r>
            </a:p>
          </p:txBody>
        </p:sp>
      </p:grpSp>
      <p:grpSp>
        <p:nvGrpSpPr>
          <p:cNvPr id="33" name="Group 33"/>
          <p:cNvGrpSpPr/>
          <p:nvPr/>
        </p:nvGrpSpPr>
        <p:grpSpPr>
          <a:xfrm>
            <a:off x="9386573" y="2084071"/>
            <a:ext cx="4086863" cy="5345330"/>
            <a:chOff x="0" y="0"/>
            <a:chExt cx="5449151" cy="9309951"/>
          </a:xfrm>
        </p:grpSpPr>
        <p:sp>
          <p:nvSpPr>
            <p:cNvPr id="34" name="Freeform 34"/>
            <p:cNvSpPr/>
            <p:nvPr/>
          </p:nvSpPr>
          <p:spPr>
            <a:xfrm>
              <a:off x="0" y="0"/>
              <a:ext cx="5449062" cy="9309862"/>
            </a:xfrm>
            <a:custGeom>
              <a:avLst/>
              <a:gdLst/>
              <a:ahLst/>
              <a:cxnLst/>
              <a:rect l="l" t="t" r="r" b="b"/>
              <a:pathLst>
                <a:path w="5449062" h="9309862">
                  <a:moveTo>
                    <a:pt x="0" y="272415"/>
                  </a:moveTo>
                  <a:cubicBezTo>
                    <a:pt x="0" y="121920"/>
                    <a:pt x="121920" y="0"/>
                    <a:pt x="272415" y="0"/>
                  </a:cubicBezTo>
                  <a:lnTo>
                    <a:pt x="5176647" y="0"/>
                  </a:lnTo>
                  <a:cubicBezTo>
                    <a:pt x="5327142" y="0"/>
                    <a:pt x="5449062" y="121920"/>
                    <a:pt x="5449062" y="272415"/>
                  </a:cubicBezTo>
                  <a:lnTo>
                    <a:pt x="5449062" y="9037447"/>
                  </a:lnTo>
                  <a:cubicBezTo>
                    <a:pt x="5449062" y="9187942"/>
                    <a:pt x="5327142" y="9309862"/>
                    <a:pt x="5176647" y="9309862"/>
                  </a:cubicBezTo>
                  <a:lnTo>
                    <a:pt x="272415" y="9309862"/>
                  </a:lnTo>
                  <a:cubicBezTo>
                    <a:pt x="121920" y="9309989"/>
                    <a:pt x="0" y="9187942"/>
                    <a:pt x="0" y="9037447"/>
                  </a:cubicBezTo>
                  <a:close/>
                </a:path>
              </a:pathLst>
            </a:custGeom>
            <a:solidFill>
              <a:srgbClr val="FFFCF9"/>
            </a:solidFill>
            <a:ln w="22860" cap="sq">
              <a:solidFill>
                <a:srgbClr val="F9B7CF"/>
              </a:solidFill>
              <a:prstDash val="solid"/>
              <a:miter/>
            </a:ln>
          </p:spPr>
          <p:txBody>
            <a:bodyPr/>
            <a:lstStyle/>
            <a:p>
              <a:endParaRPr lang="en-US"/>
            </a:p>
          </p:txBody>
        </p:sp>
      </p:grpSp>
      <p:grpSp>
        <p:nvGrpSpPr>
          <p:cNvPr id="35" name="Group 35"/>
          <p:cNvGrpSpPr/>
          <p:nvPr/>
        </p:nvGrpSpPr>
        <p:grpSpPr>
          <a:xfrm>
            <a:off x="9883969" y="2286000"/>
            <a:ext cx="3092072" cy="1968503"/>
            <a:chOff x="0" y="0"/>
            <a:chExt cx="4122763" cy="2624671"/>
          </a:xfrm>
        </p:grpSpPr>
        <p:sp>
          <p:nvSpPr>
            <p:cNvPr id="36" name="Freeform 36"/>
            <p:cNvSpPr/>
            <p:nvPr/>
          </p:nvSpPr>
          <p:spPr>
            <a:xfrm>
              <a:off x="0" y="0"/>
              <a:ext cx="4122801" cy="2624709"/>
            </a:xfrm>
            <a:custGeom>
              <a:avLst/>
              <a:gdLst/>
              <a:ahLst/>
              <a:cxnLst/>
              <a:rect l="l" t="t" r="r" b="b"/>
              <a:pathLst>
                <a:path w="4122801" h="2624709">
                  <a:moveTo>
                    <a:pt x="0" y="0"/>
                  </a:moveTo>
                  <a:lnTo>
                    <a:pt x="4122801" y="0"/>
                  </a:lnTo>
                  <a:lnTo>
                    <a:pt x="4122801" y="2624709"/>
                  </a:lnTo>
                  <a:lnTo>
                    <a:pt x="0" y="2624709"/>
                  </a:lnTo>
                  <a:lnTo>
                    <a:pt x="0" y="0"/>
                  </a:lnTo>
                  <a:close/>
                </a:path>
              </a:pathLst>
            </a:custGeom>
            <a:blipFill>
              <a:blip r:embed="rId6"/>
              <a:stretch>
                <a:fillRect b="1"/>
              </a:stretch>
            </a:blipFill>
          </p:spPr>
          <p:txBody>
            <a:bodyPr/>
            <a:lstStyle/>
            <a:p>
              <a:endParaRPr lang="en-US"/>
            </a:p>
          </p:txBody>
        </p:sp>
      </p:grpSp>
      <p:grpSp>
        <p:nvGrpSpPr>
          <p:cNvPr id="37" name="Group 37"/>
          <p:cNvGrpSpPr/>
          <p:nvPr/>
        </p:nvGrpSpPr>
        <p:grpSpPr>
          <a:xfrm>
            <a:off x="9651997" y="4445003"/>
            <a:ext cx="3555997" cy="482603"/>
            <a:chOff x="0" y="0"/>
            <a:chExt cx="4741329" cy="643471"/>
          </a:xfrm>
        </p:grpSpPr>
        <p:sp>
          <p:nvSpPr>
            <p:cNvPr id="38" name="Freeform 38"/>
            <p:cNvSpPr/>
            <p:nvPr/>
          </p:nvSpPr>
          <p:spPr>
            <a:xfrm>
              <a:off x="0" y="0"/>
              <a:ext cx="4741333" cy="643467"/>
            </a:xfrm>
            <a:custGeom>
              <a:avLst/>
              <a:gdLst/>
              <a:ahLst/>
              <a:cxnLst/>
              <a:rect l="l" t="t" r="r" b="b"/>
              <a:pathLst>
                <a:path w="4741333" h="643467">
                  <a:moveTo>
                    <a:pt x="0" y="0"/>
                  </a:moveTo>
                  <a:lnTo>
                    <a:pt x="4741333" y="0"/>
                  </a:lnTo>
                  <a:lnTo>
                    <a:pt x="4741333" y="643467"/>
                  </a:lnTo>
                  <a:lnTo>
                    <a:pt x="0" y="643467"/>
                  </a:lnTo>
                  <a:close/>
                </a:path>
              </a:pathLst>
            </a:custGeom>
            <a:blipFill>
              <a:blip r:embed="rId3">
                <a:alphaModFix amt="0"/>
              </a:blip>
              <a:stretch>
                <a:fillRect t="-93573" b="-93574"/>
              </a:stretch>
            </a:blipFill>
          </p:spPr>
          <p:txBody>
            <a:bodyPr/>
            <a:lstStyle/>
            <a:p>
              <a:endParaRPr lang="en-US"/>
            </a:p>
          </p:txBody>
        </p:sp>
        <p:sp>
          <p:nvSpPr>
            <p:cNvPr id="39" name="TextBox 39"/>
            <p:cNvSpPr txBox="1"/>
            <p:nvPr/>
          </p:nvSpPr>
          <p:spPr>
            <a:xfrm>
              <a:off x="0" y="-9525"/>
              <a:ext cx="4741329" cy="652996"/>
            </a:xfrm>
            <a:prstGeom prst="rect">
              <a:avLst/>
            </a:prstGeom>
          </p:spPr>
          <p:txBody>
            <a:bodyPr lIns="0" tIns="0" rIns="0" bIns="0" rtlCol="0" anchor="ctr"/>
            <a:lstStyle/>
            <a:p>
              <a:pPr algn="ctr">
                <a:lnSpc>
                  <a:spcPts val="2760"/>
                </a:lnSpc>
              </a:pPr>
              <a:r>
                <a:rPr lang="en-US" sz="2300" b="1">
                  <a:solidFill>
                    <a:srgbClr val="EF4C8B"/>
                  </a:solidFill>
                  <a:latin typeface="DejaVu Sans Bold"/>
                  <a:ea typeface="DejaVu Sans Bold"/>
                  <a:cs typeface="DejaVu Sans Bold"/>
                  <a:sym typeface="DejaVu Sans Bold"/>
                </a:rPr>
                <a:t>MONTHS 4–7</a:t>
              </a:r>
            </a:p>
          </p:txBody>
        </p:sp>
      </p:grpSp>
      <p:grpSp>
        <p:nvGrpSpPr>
          <p:cNvPr id="40" name="Group 40"/>
          <p:cNvGrpSpPr/>
          <p:nvPr/>
        </p:nvGrpSpPr>
        <p:grpSpPr>
          <a:xfrm>
            <a:off x="9651997" y="5168903"/>
            <a:ext cx="3492503" cy="1809919"/>
            <a:chOff x="-84671" y="0"/>
            <a:chExt cx="4656671" cy="2413226"/>
          </a:xfrm>
        </p:grpSpPr>
        <p:sp>
          <p:nvSpPr>
            <p:cNvPr id="41" name="Freeform 41"/>
            <p:cNvSpPr/>
            <p:nvPr/>
          </p:nvSpPr>
          <p:spPr>
            <a:xfrm>
              <a:off x="0" y="0"/>
              <a:ext cx="4572000" cy="1354667"/>
            </a:xfrm>
            <a:custGeom>
              <a:avLst/>
              <a:gdLst/>
              <a:ahLst/>
              <a:cxnLst/>
              <a:rect l="l" t="t" r="r" b="b"/>
              <a:pathLst>
                <a:path w="4572000" h="1354667">
                  <a:moveTo>
                    <a:pt x="0" y="0"/>
                  </a:moveTo>
                  <a:lnTo>
                    <a:pt x="4572000" y="0"/>
                  </a:lnTo>
                  <a:lnTo>
                    <a:pt x="4572000" y="1354667"/>
                  </a:lnTo>
                  <a:lnTo>
                    <a:pt x="0" y="1354667"/>
                  </a:lnTo>
                  <a:close/>
                </a:path>
              </a:pathLst>
            </a:custGeom>
            <a:blipFill>
              <a:blip r:embed="rId3">
                <a:alphaModFix amt="0"/>
              </a:blip>
              <a:stretch>
                <a:fillRect t="-15761" b="-15762"/>
              </a:stretch>
            </a:blipFill>
          </p:spPr>
          <p:txBody>
            <a:bodyPr/>
            <a:lstStyle/>
            <a:p>
              <a:endParaRPr lang="en-US"/>
            </a:p>
          </p:txBody>
        </p:sp>
        <p:sp>
          <p:nvSpPr>
            <p:cNvPr id="42" name="TextBox 42"/>
            <p:cNvSpPr txBox="1"/>
            <p:nvPr/>
          </p:nvSpPr>
          <p:spPr>
            <a:xfrm>
              <a:off x="-84671" y="1049030"/>
              <a:ext cx="4572000" cy="1364196"/>
            </a:xfrm>
            <a:prstGeom prst="rect">
              <a:avLst/>
            </a:prstGeom>
          </p:spPr>
          <p:txBody>
            <a:bodyPr lIns="0" tIns="0" rIns="0" bIns="0" rtlCol="0" anchor="ctr"/>
            <a:lstStyle/>
            <a:p>
              <a:pPr algn="ctr">
                <a:lnSpc>
                  <a:spcPts val="3240"/>
                </a:lnSpc>
              </a:pPr>
              <a:r>
                <a:rPr lang="en-US" sz="2700" b="1" dirty="0">
                  <a:solidFill>
                    <a:srgbClr val="101638"/>
                  </a:solidFill>
                  <a:latin typeface="DejaVu Serif Bold"/>
                  <a:ea typeface="DejaVu Serif Bold"/>
                  <a:cs typeface="DejaVu Serif Bold"/>
                  <a:sym typeface="DejaVu Serif Bold"/>
                </a:rPr>
                <a:t>Sororities &amp; PR</a:t>
              </a:r>
            </a:p>
          </p:txBody>
        </p:sp>
      </p:grpSp>
      <p:grpSp>
        <p:nvGrpSpPr>
          <p:cNvPr id="46" name="Group 46"/>
          <p:cNvGrpSpPr/>
          <p:nvPr/>
        </p:nvGrpSpPr>
        <p:grpSpPr>
          <a:xfrm>
            <a:off x="13704570" y="2083972"/>
            <a:ext cx="4086863" cy="5345379"/>
            <a:chOff x="0" y="0"/>
            <a:chExt cx="5449151" cy="9309951"/>
          </a:xfrm>
        </p:grpSpPr>
        <p:sp>
          <p:nvSpPr>
            <p:cNvPr id="47" name="Freeform 47"/>
            <p:cNvSpPr/>
            <p:nvPr/>
          </p:nvSpPr>
          <p:spPr>
            <a:xfrm>
              <a:off x="0" y="0"/>
              <a:ext cx="5449062" cy="9309862"/>
            </a:xfrm>
            <a:custGeom>
              <a:avLst/>
              <a:gdLst/>
              <a:ahLst/>
              <a:cxnLst/>
              <a:rect l="l" t="t" r="r" b="b"/>
              <a:pathLst>
                <a:path w="5449062" h="9309862">
                  <a:moveTo>
                    <a:pt x="0" y="272415"/>
                  </a:moveTo>
                  <a:cubicBezTo>
                    <a:pt x="0" y="121920"/>
                    <a:pt x="121920" y="0"/>
                    <a:pt x="272415" y="0"/>
                  </a:cubicBezTo>
                  <a:lnTo>
                    <a:pt x="5176647" y="0"/>
                  </a:lnTo>
                  <a:cubicBezTo>
                    <a:pt x="5327142" y="0"/>
                    <a:pt x="5449062" y="121920"/>
                    <a:pt x="5449062" y="272415"/>
                  </a:cubicBezTo>
                  <a:lnTo>
                    <a:pt x="5449062" y="9037447"/>
                  </a:lnTo>
                  <a:cubicBezTo>
                    <a:pt x="5449062" y="9187942"/>
                    <a:pt x="5327142" y="9309862"/>
                    <a:pt x="5176647" y="9309862"/>
                  </a:cubicBezTo>
                  <a:lnTo>
                    <a:pt x="272415" y="9309862"/>
                  </a:lnTo>
                  <a:cubicBezTo>
                    <a:pt x="121920" y="9309989"/>
                    <a:pt x="0" y="9187942"/>
                    <a:pt x="0" y="9037447"/>
                  </a:cubicBezTo>
                  <a:close/>
                </a:path>
              </a:pathLst>
            </a:custGeom>
            <a:solidFill>
              <a:srgbClr val="FFFCF9"/>
            </a:solidFill>
            <a:ln w="22860" cap="sq">
              <a:solidFill>
                <a:srgbClr val="FFD3AB"/>
              </a:solidFill>
              <a:prstDash val="solid"/>
              <a:miter/>
            </a:ln>
          </p:spPr>
          <p:txBody>
            <a:bodyPr/>
            <a:lstStyle/>
            <a:p>
              <a:endParaRPr lang="en-US"/>
            </a:p>
          </p:txBody>
        </p:sp>
      </p:grpSp>
      <p:grpSp>
        <p:nvGrpSpPr>
          <p:cNvPr id="48" name="Group 48"/>
          <p:cNvGrpSpPr/>
          <p:nvPr/>
        </p:nvGrpSpPr>
        <p:grpSpPr>
          <a:xfrm>
            <a:off x="14454292" y="2286000"/>
            <a:ext cx="2587419" cy="1968503"/>
            <a:chOff x="0" y="0"/>
            <a:chExt cx="3449892" cy="2624671"/>
          </a:xfrm>
        </p:grpSpPr>
        <p:sp>
          <p:nvSpPr>
            <p:cNvPr id="49" name="Freeform 49"/>
            <p:cNvSpPr/>
            <p:nvPr/>
          </p:nvSpPr>
          <p:spPr>
            <a:xfrm>
              <a:off x="0" y="0"/>
              <a:ext cx="3449828" cy="2624709"/>
            </a:xfrm>
            <a:custGeom>
              <a:avLst/>
              <a:gdLst/>
              <a:ahLst/>
              <a:cxnLst/>
              <a:rect l="l" t="t" r="r" b="b"/>
              <a:pathLst>
                <a:path w="3449828" h="2624709">
                  <a:moveTo>
                    <a:pt x="0" y="0"/>
                  </a:moveTo>
                  <a:lnTo>
                    <a:pt x="3449828" y="0"/>
                  </a:lnTo>
                  <a:lnTo>
                    <a:pt x="3449828" y="2624709"/>
                  </a:lnTo>
                  <a:lnTo>
                    <a:pt x="0" y="2624709"/>
                  </a:lnTo>
                  <a:lnTo>
                    <a:pt x="0" y="0"/>
                  </a:lnTo>
                  <a:close/>
                </a:path>
              </a:pathLst>
            </a:custGeom>
            <a:blipFill>
              <a:blip r:embed="rId7"/>
              <a:stretch>
                <a:fillRect r="-1" b="1"/>
              </a:stretch>
            </a:blipFill>
          </p:spPr>
          <p:txBody>
            <a:bodyPr/>
            <a:lstStyle/>
            <a:p>
              <a:endParaRPr lang="en-US"/>
            </a:p>
          </p:txBody>
        </p:sp>
      </p:grpSp>
      <p:grpSp>
        <p:nvGrpSpPr>
          <p:cNvPr id="50" name="Group 50"/>
          <p:cNvGrpSpPr/>
          <p:nvPr/>
        </p:nvGrpSpPr>
        <p:grpSpPr>
          <a:xfrm>
            <a:off x="13970003" y="4445003"/>
            <a:ext cx="3555997" cy="482603"/>
            <a:chOff x="0" y="0"/>
            <a:chExt cx="4741329" cy="643471"/>
          </a:xfrm>
        </p:grpSpPr>
        <p:sp>
          <p:nvSpPr>
            <p:cNvPr id="51" name="Freeform 51"/>
            <p:cNvSpPr/>
            <p:nvPr/>
          </p:nvSpPr>
          <p:spPr>
            <a:xfrm>
              <a:off x="0" y="0"/>
              <a:ext cx="4741333" cy="643467"/>
            </a:xfrm>
            <a:custGeom>
              <a:avLst/>
              <a:gdLst/>
              <a:ahLst/>
              <a:cxnLst/>
              <a:rect l="l" t="t" r="r" b="b"/>
              <a:pathLst>
                <a:path w="4741333" h="643467">
                  <a:moveTo>
                    <a:pt x="0" y="0"/>
                  </a:moveTo>
                  <a:lnTo>
                    <a:pt x="4741333" y="0"/>
                  </a:lnTo>
                  <a:lnTo>
                    <a:pt x="4741333" y="643467"/>
                  </a:lnTo>
                  <a:lnTo>
                    <a:pt x="0" y="643467"/>
                  </a:lnTo>
                  <a:close/>
                </a:path>
              </a:pathLst>
            </a:custGeom>
            <a:blipFill>
              <a:blip r:embed="rId3">
                <a:alphaModFix amt="0"/>
              </a:blip>
              <a:stretch>
                <a:fillRect t="-93573" b="-93574"/>
              </a:stretch>
            </a:blipFill>
          </p:spPr>
          <p:txBody>
            <a:bodyPr/>
            <a:lstStyle/>
            <a:p>
              <a:endParaRPr lang="en-US"/>
            </a:p>
          </p:txBody>
        </p:sp>
        <p:sp>
          <p:nvSpPr>
            <p:cNvPr id="52" name="TextBox 52"/>
            <p:cNvSpPr txBox="1"/>
            <p:nvPr/>
          </p:nvSpPr>
          <p:spPr>
            <a:xfrm>
              <a:off x="0" y="-9525"/>
              <a:ext cx="4741329" cy="652996"/>
            </a:xfrm>
            <a:prstGeom prst="rect">
              <a:avLst/>
            </a:prstGeom>
          </p:spPr>
          <p:txBody>
            <a:bodyPr lIns="0" tIns="0" rIns="0" bIns="0" rtlCol="0" anchor="ctr"/>
            <a:lstStyle/>
            <a:p>
              <a:pPr algn="ctr">
                <a:lnSpc>
                  <a:spcPts val="2760"/>
                </a:lnSpc>
              </a:pPr>
              <a:r>
                <a:rPr lang="en-US" sz="2300" b="1">
                  <a:solidFill>
                    <a:srgbClr val="EF8635"/>
                  </a:solidFill>
                  <a:latin typeface="DejaVu Sans Bold"/>
                  <a:ea typeface="DejaVu Sans Bold"/>
                  <a:cs typeface="DejaVu Sans Bold"/>
                  <a:sym typeface="DejaVu Sans Bold"/>
                </a:rPr>
                <a:t>MONTHS 6–12</a:t>
              </a:r>
            </a:p>
          </p:txBody>
        </p:sp>
      </p:grpSp>
      <p:sp>
        <p:nvSpPr>
          <p:cNvPr id="55" name="TextBox 55"/>
          <p:cNvSpPr txBox="1"/>
          <p:nvPr/>
        </p:nvSpPr>
        <p:spPr>
          <a:xfrm>
            <a:off x="14033468" y="5962822"/>
            <a:ext cx="3429000" cy="1023147"/>
          </a:xfrm>
          <a:prstGeom prst="rect">
            <a:avLst/>
          </a:prstGeom>
        </p:spPr>
        <p:txBody>
          <a:bodyPr lIns="0" tIns="0" rIns="0" bIns="0" rtlCol="0" anchor="ctr"/>
          <a:lstStyle/>
          <a:p>
            <a:pPr algn="ctr">
              <a:lnSpc>
                <a:spcPts val="3240"/>
              </a:lnSpc>
            </a:pPr>
            <a:r>
              <a:rPr lang="en-US" sz="2700" b="1" dirty="0">
                <a:solidFill>
                  <a:srgbClr val="101638"/>
                </a:solidFill>
                <a:latin typeface="DejaVu Serif Bold"/>
                <a:ea typeface="DejaVu Serif Bold"/>
                <a:cs typeface="DejaVu Serif Bold"/>
                <a:sym typeface="DejaVu Serif Bold"/>
              </a:rPr>
              <a:t>Drive sales</a:t>
            </a:r>
          </a:p>
        </p:txBody>
      </p:sp>
      <p:grpSp>
        <p:nvGrpSpPr>
          <p:cNvPr id="59" name="Group 59"/>
          <p:cNvGrpSpPr/>
          <p:nvPr/>
        </p:nvGrpSpPr>
        <p:grpSpPr>
          <a:xfrm>
            <a:off x="0" y="8932918"/>
            <a:ext cx="729917" cy="1128790"/>
            <a:chOff x="0" y="0"/>
            <a:chExt cx="192241" cy="297294"/>
          </a:xfrm>
        </p:grpSpPr>
        <p:sp>
          <p:nvSpPr>
            <p:cNvPr id="60" name="Freeform 60"/>
            <p:cNvSpPr/>
            <p:nvPr/>
          </p:nvSpPr>
          <p:spPr>
            <a:xfrm>
              <a:off x="0" y="0"/>
              <a:ext cx="192241" cy="297294"/>
            </a:xfrm>
            <a:custGeom>
              <a:avLst/>
              <a:gdLst/>
              <a:ahLst/>
              <a:cxnLst/>
              <a:rect l="l" t="t" r="r" b="b"/>
              <a:pathLst>
                <a:path w="192241" h="297294">
                  <a:moveTo>
                    <a:pt x="0" y="0"/>
                  </a:moveTo>
                  <a:lnTo>
                    <a:pt x="192241" y="0"/>
                  </a:lnTo>
                  <a:lnTo>
                    <a:pt x="192241" y="297294"/>
                  </a:lnTo>
                  <a:lnTo>
                    <a:pt x="0" y="297294"/>
                  </a:lnTo>
                  <a:close/>
                </a:path>
              </a:pathLst>
            </a:custGeom>
            <a:solidFill>
              <a:srgbClr val="F4EBDD"/>
            </a:solidFill>
          </p:spPr>
          <p:txBody>
            <a:bodyPr/>
            <a:lstStyle/>
            <a:p>
              <a:endParaRPr lang="en-US"/>
            </a:p>
          </p:txBody>
        </p:sp>
        <p:sp>
          <p:nvSpPr>
            <p:cNvPr id="61" name="TextBox 61"/>
            <p:cNvSpPr txBox="1"/>
            <p:nvPr/>
          </p:nvSpPr>
          <p:spPr>
            <a:xfrm>
              <a:off x="0" y="-9525"/>
              <a:ext cx="192241" cy="306819"/>
            </a:xfrm>
            <a:prstGeom prst="rect">
              <a:avLst/>
            </a:prstGeom>
          </p:spPr>
          <p:txBody>
            <a:bodyPr lIns="50800" tIns="50800" rIns="50800" bIns="50800" rtlCol="0" anchor="ctr"/>
            <a:lstStyle/>
            <a:p>
              <a:pPr algn="ctr">
                <a:lnSpc>
                  <a:spcPts val="2160"/>
                </a:lnSpc>
              </a:pPr>
              <a:endParaRPr/>
            </a:p>
          </p:txBody>
        </p:sp>
      </p:grpSp>
      <p:grpSp>
        <p:nvGrpSpPr>
          <p:cNvPr id="62" name="Group 62"/>
          <p:cNvGrpSpPr/>
          <p:nvPr/>
        </p:nvGrpSpPr>
        <p:grpSpPr>
          <a:xfrm>
            <a:off x="651045" y="9158210"/>
            <a:ext cx="729917" cy="1128790"/>
            <a:chOff x="0" y="0"/>
            <a:chExt cx="192241" cy="297294"/>
          </a:xfrm>
        </p:grpSpPr>
        <p:sp>
          <p:nvSpPr>
            <p:cNvPr id="63" name="Freeform 63"/>
            <p:cNvSpPr/>
            <p:nvPr/>
          </p:nvSpPr>
          <p:spPr>
            <a:xfrm>
              <a:off x="0" y="0"/>
              <a:ext cx="192241" cy="297294"/>
            </a:xfrm>
            <a:custGeom>
              <a:avLst/>
              <a:gdLst/>
              <a:ahLst/>
              <a:cxnLst/>
              <a:rect l="l" t="t" r="r" b="b"/>
              <a:pathLst>
                <a:path w="192241" h="297294">
                  <a:moveTo>
                    <a:pt x="0" y="0"/>
                  </a:moveTo>
                  <a:lnTo>
                    <a:pt x="192241" y="0"/>
                  </a:lnTo>
                  <a:lnTo>
                    <a:pt x="192241" y="297294"/>
                  </a:lnTo>
                  <a:lnTo>
                    <a:pt x="0" y="297294"/>
                  </a:lnTo>
                  <a:close/>
                </a:path>
              </a:pathLst>
            </a:custGeom>
            <a:solidFill>
              <a:srgbClr val="F4EBDD"/>
            </a:solidFill>
          </p:spPr>
          <p:txBody>
            <a:bodyPr/>
            <a:lstStyle/>
            <a:p>
              <a:endParaRPr lang="en-US"/>
            </a:p>
          </p:txBody>
        </p:sp>
        <p:sp>
          <p:nvSpPr>
            <p:cNvPr id="64" name="TextBox 64"/>
            <p:cNvSpPr txBox="1"/>
            <p:nvPr/>
          </p:nvSpPr>
          <p:spPr>
            <a:xfrm>
              <a:off x="0" y="-9525"/>
              <a:ext cx="192241" cy="306819"/>
            </a:xfrm>
            <a:prstGeom prst="rect">
              <a:avLst/>
            </a:prstGeom>
          </p:spPr>
          <p:txBody>
            <a:bodyPr lIns="50800" tIns="50800" rIns="50800" bIns="50800" rtlCol="0" anchor="ctr"/>
            <a:lstStyle/>
            <a:p>
              <a:pPr algn="ctr">
                <a:lnSpc>
                  <a:spcPts val="2160"/>
                </a:lnSpc>
              </a:pPr>
              <a:endParaRPr/>
            </a:p>
          </p:txBody>
        </p:sp>
      </p:grpSp>
      <p:grpSp>
        <p:nvGrpSpPr>
          <p:cNvPr id="65" name="Group 65"/>
          <p:cNvGrpSpPr/>
          <p:nvPr/>
        </p:nvGrpSpPr>
        <p:grpSpPr>
          <a:xfrm>
            <a:off x="110960" y="9780908"/>
            <a:ext cx="2540003" cy="471884"/>
            <a:chOff x="0" y="0"/>
            <a:chExt cx="3386671" cy="629179"/>
          </a:xfrm>
        </p:grpSpPr>
        <p:sp>
          <p:nvSpPr>
            <p:cNvPr id="66" name="Freeform 66"/>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3">
                <a:alphaModFix amt="0"/>
              </a:blip>
              <a:stretch>
                <a:fillRect t="-69894" b="-39870"/>
              </a:stretch>
            </a:blipFill>
          </p:spPr>
          <p:txBody>
            <a:bodyPr/>
            <a:lstStyle/>
            <a:p>
              <a:endParaRPr lang="en-US"/>
            </a:p>
          </p:txBody>
        </p:sp>
        <p:sp>
          <p:nvSpPr>
            <p:cNvPr id="67" name="TextBox 67"/>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Shelby</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93079"/>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0"/>
              <a:ext cx="22352000" cy="1253071"/>
            </a:xfrm>
            <a:prstGeom prst="rect">
              <a:avLst/>
            </a:prstGeom>
          </p:spPr>
          <p:txBody>
            <a:bodyPr lIns="0" tIns="0" rIns="0" bIns="0" rtlCol="0" anchor="ctr"/>
            <a:lstStyle/>
            <a:p>
              <a:pPr algn="ctr">
                <a:lnSpc>
                  <a:spcPts val="4799"/>
                </a:lnSpc>
              </a:pPr>
              <a:r>
                <a:rPr lang="en-US" sz="3999" b="1">
                  <a:solidFill>
                    <a:srgbClr val="101638"/>
                  </a:solidFill>
                  <a:latin typeface="DejaVu Serif Bold"/>
                  <a:ea typeface="DejaVu Serif Bold"/>
                  <a:cs typeface="DejaVu Serif Bold"/>
                  <a:sym typeface="DejaVu Serif Bold"/>
                </a:rPr>
                <a:t>KEY PERFORMANCE INDICATORS</a:t>
              </a:r>
            </a:p>
          </p:txBody>
        </p:sp>
      </p:grpSp>
      <p:grpSp>
        <p:nvGrpSpPr>
          <p:cNvPr id="7" name="Group 7"/>
          <p:cNvGrpSpPr/>
          <p:nvPr/>
        </p:nvGrpSpPr>
        <p:grpSpPr>
          <a:xfrm>
            <a:off x="1004573" y="2604773"/>
            <a:ext cx="5293357" cy="3883657"/>
            <a:chOff x="0" y="0"/>
            <a:chExt cx="7057809" cy="5178209"/>
          </a:xfrm>
        </p:grpSpPr>
        <p:sp>
          <p:nvSpPr>
            <p:cNvPr id="8" name="Freeform 8"/>
            <p:cNvSpPr/>
            <p:nvPr/>
          </p:nvSpPr>
          <p:spPr>
            <a:xfrm>
              <a:off x="0" y="0"/>
              <a:ext cx="7057772" cy="5178171"/>
            </a:xfrm>
            <a:custGeom>
              <a:avLst/>
              <a:gdLst/>
              <a:ahLst/>
              <a:cxnLst/>
              <a:rect l="l" t="t" r="r" b="b"/>
              <a:pathLst>
                <a:path w="7057772" h="5178171">
                  <a:moveTo>
                    <a:pt x="0" y="272542"/>
                  </a:moveTo>
                  <a:cubicBezTo>
                    <a:pt x="0" y="122047"/>
                    <a:pt x="122047" y="0"/>
                    <a:pt x="272542" y="0"/>
                  </a:cubicBezTo>
                  <a:lnTo>
                    <a:pt x="6785229" y="0"/>
                  </a:lnTo>
                  <a:cubicBezTo>
                    <a:pt x="6935724" y="0"/>
                    <a:pt x="7057772" y="122047"/>
                    <a:pt x="7057772" y="272542"/>
                  </a:cubicBezTo>
                  <a:lnTo>
                    <a:pt x="7057772" y="4905629"/>
                  </a:lnTo>
                  <a:cubicBezTo>
                    <a:pt x="7057772" y="5056124"/>
                    <a:pt x="6935724" y="5178171"/>
                    <a:pt x="6785229" y="5178171"/>
                  </a:cubicBezTo>
                  <a:lnTo>
                    <a:pt x="272542" y="5178171"/>
                  </a:lnTo>
                  <a:cubicBezTo>
                    <a:pt x="122047" y="5178171"/>
                    <a:pt x="0" y="5056251"/>
                    <a:pt x="0" y="4905629"/>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269997" y="2997203"/>
            <a:ext cx="4762500" cy="1143000"/>
            <a:chOff x="0" y="0"/>
            <a:chExt cx="6350000" cy="1524000"/>
          </a:xfrm>
        </p:grpSpPr>
        <p:sp>
          <p:nvSpPr>
            <p:cNvPr id="10" name="Freeform 10"/>
            <p:cNvSpPr/>
            <p:nvPr/>
          </p:nvSpPr>
          <p:spPr>
            <a:xfrm>
              <a:off x="0" y="0"/>
              <a:ext cx="6350000" cy="1524000"/>
            </a:xfrm>
            <a:custGeom>
              <a:avLst/>
              <a:gdLst/>
              <a:ahLst/>
              <a:cxnLst/>
              <a:rect l="l" t="t" r="r" b="b"/>
              <a:pathLst>
                <a:path w="6350000" h="1524000">
                  <a:moveTo>
                    <a:pt x="0" y="0"/>
                  </a:moveTo>
                  <a:lnTo>
                    <a:pt x="6350000" y="0"/>
                  </a:lnTo>
                  <a:lnTo>
                    <a:pt x="6350000" y="1524000"/>
                  </a:lnTo>
                  <a:lnTo>
                    <a:pt x="0" y="1524000"/>
                  </a:lnTo>
                  <a:close/>
                </a:path>
              </a:pathLst>
            </a:custGeom>
            <a:blipFill>
              <a:blip r:embed="rId3">
                <a:alphaModFix amt="0"/>
              </a:blip>
              <a:stretch>
                <a:fillRect t="-31187" b="-31187"/>
              </a:stretch>
            </a:blipFill>
          </p:spPr>
          <p:txBody>
            <a:bodyPr/>
            <a:lstStyle/>
            <a:p>
              <a:endParaRPr lang="en-US"/>
            </a:p>
          </p:txBody>
        </p:sp>
        <p:sp>
          <p:nvSpPr>
            <p:cNvPr id="11" name="TextBox 11"/>
            <p:cNvSpPr txBox="1"/>
            <p:nvPr/>
          </p:nvSpPr>
          <p:spPr>
            <a:xfrm>
              <a:off x="0" y="-9525"/>
              <a:ext cx="6350000" cy="1533525"/>
            </a:xfrm>
            <a:prstGeom prst="rect">
              <a:avLst/>
            </a:prstGeom>
          </p:spPr>
          <p:txBody>
            <a:bodyPr lIns="0" tIns="0" rIns="0" bIns="0" rtlCol="0" anchor="ctr"/>
            <a:lstStyle/>
            <a:p>
              <a:pPr algn="ctr">
                <a:lnSpc>
                  <a:spcPts val="8280"/>
                </a:lnSpc>
              </a:pPr>
              <a:r>
                <a:rPr lang="en-US" sz="6900" b="1">
                  <a:solidFill>
                    <a:srgbClr val="EF4C8B"/>
                  </a:solidFill>
                  <a:latin typeface="DejaVu Serif Bold"/>
                  <a:ea typeface="DejaVu Serif Bold"/>
                  <a:cs typeface="DejaVu Serif Bold"/>
                  <a:sym typeface="DejaVu Serif Bold"/>
                </a:rPr>
                <a:t>+5 pts</a:t>
              </a:r>
            </a:p>
          </p:txBody>
        </p:sp>
      </p:grpSp>
      <p:grpSp>
        <p:nvGrpSpPr>
          <p:cNvPr id="12" name="Group 12"/>
          <p:cNvGrpSpPr/>
          <p:nvPr/>
        </p:nvGrpSpPr>
        <p:grpSpPr>
          <a:xfrm>
            <a:off x="1460487" y="4610100"/>
            <a:ext cx="4381500" cy="1066800"/>
            <a:chOff x="0" y="0"/>
            <a:chExt cx="5842000" cy="1422400"/>
          </a:xfrm>
        </p:grpSpPr>
        <p:sp>
          <p:nvSpPr>
            <p:cNvPr id="13" name="Freeform 13"/>
            <p:cNvSpPr/>
            <p:nvPr/>
          </p:nvSpPr>
          <p:spPr>
            <a:xfrm>
              <a:off x="0" y="0"/>
              <a:ext cx="5842000" cy="1422400"/>
            </a:xfrm>
            <a:custGeom>
              <a:avLst/>
              <a:gdLst/>
              <a:ahLst/>
              <a:cxnLst/>
              <a:rect l="l" t="t" r="r" b="b"/>
              <a:pathLst>
                <a:path w="5842000" h="1422400">
                  <a:moveTo>
                    <a:pt x="0" y="0"/>
                  </a:moveTo>
                  <a:lnTo>
                    <a:pt x="5842000" y="0"/>
                  </a:lnTo>
                  <a:lnTo>
                    <a:pt x="5842000" y="1422400"/>
                  </a:lnTo>
                  <a:lnTo>
                    <a:pt x="0" y="1422400"/>
                  </a:lnTo>
                  <a:close/>
                </a:path>
              </a:pathLst>
            </a:custGeom>
            <a:blipFill>
              <a:blip r:embed="rId3">
                <a:alphaModFix amt="0"/>
              </a:blip>
              <a:stretch>
                <a:fillRect t="-30027" b="-30027"/>
              </a:stretch>
            </a:blipFill>
          </p:spPr>
          <p:txBody>
            <a:bodyPr/>
            <a:lstStyle/>
            <a:p>
              <a:endParaRPr lang="en-US" dirty="0"/>
            </a:p>
          </p:txBody>
        </p:sp>
        <p:sp>
          <p:nvSpPr>
            <p:cNvPr id="14" name="TextBox 14"/>
            <p:cNvSpPr txBox="1"/>
            <p:nvPr/>
          </p:nvSpPr>
          <p:spPr>
            <a:xfrm>
              <a:off x="0" y="-9525"/>
              <a:ext cx="5842000" cy="1431925"/>
            </a:xfrm>
            <a:prstGeom prst="rect">
              <a:avLst/>
            </a:prstGeom>
          </p:spPr>
          <p:txBody>
            <a:bodyPr lIns="0" tIns="0" rIns="0" bIns="0" rtlCol="0" anchor="ctr"/>
            <a:lstStyle/>
            <a:p>
              <a:pPr algn="ctr">
                <a:lnSpc>
                  <a:spcPts val="2999"/>
                </a:lnSpc>
              </a:pPr>
              <a:r>
                <a:rPr lang="en-US" sz="2499" dirty="0">
                  <a:solidFill>
                    <a:srgbClr val="101638"/>
                  </a:solidFill>
                  <a:latin typeface="DejaVu Sans Light"/>
                  <a:ea typeface="DejaVu Sans Light"/>
                  <a:cs typeface="DejaVu Sans Light"/>
                  <a:sym typeface="DejaVu Sans Light"/>
                </a:rPr>
                <a:t>Gen Z consideration</a:t>
              </a:r>
            </a:p>
          </p:txBody>
        </p:sp>
      </p:grpSp>
      <p:grpSp>
        <p:nvGrpSpPr>
          <p:cNvPr id="15" name="Group 15"/>
          <p:cNvGrpSpPr/>
          <p:nvPr/>
        </p:nvGrpSpPr>
        <p:grpSpPr>
          <a:xfrm>
            <a:off x="6656070" y="2604773"/>
            <a:ext cx="5293357" cy="3883657"/>
            <a:chOff x="0" y="0"/>
            <a:chExt cx="7057809" cy="5178209"/>
          </a:xfrm>
        </p:grpSpPr>
        <p:sp>
          <p:nvSpPr>
            <p:cNvPr id="16" name="Freeform 16"/>
            <p:cNvSpPr/>
            <p:nvPr/>
          </p:nvSpPr>
          <p:spPr>
            <a:xfrm>
              <a:off x="0" y="0"/>
              <a:ext cx="7057772" cy="5178171"/>
            </a:xfrm>
            <a:custGeom>
              <a:avLst/>
              <a:gdLst/>
              <a:ahLst/>
              <a:cxnLst/>
              <a:rect l="l" t="t" r="r" b="b"/>
              <a:pathLst>
                <a:path w="7057772" h="5178171">
                  <a:moveTo>
                    <a:pt x="0" y="272542"/>
                  </a:moveTo>
                  <a:cubicBezTo>
                    <a:pt x="0" y="122047"/>
                    <a:pt x="122047" y="0"/>
                    <a:pt x="272542" y="0"/>
                  </a:cubicBezTo>
                  <a:lnTo>
                    <a:pt x="6785229" y="0"/>
                  </a:lnTo>
                  <a:cubicBezTo>
                    <a:pt x="6935724" y="0"/>
                    <a:pt x="7057772" y="122047"/>
                    <a:pt x="7057772" y="272542"/>
                  </a:cubicBezTo>
                  <a:lnTo>
                    <a:pt x="7057772" y="4905629"/>
                  </a:lnTo>
                  <a:cubicBezTo>
                    <a:pt x="7057772" y="5056124"/>
                    <a:pt x="6935724" y="5178171"/>
                    <a:pt x="6785229" y="5178171"/>
                  </a:cubicBezTo>
                  <a:lnTo>
                    <a:pt x="272542" y="5178171"/>
                  </a:lnTo>
                  <a:cubicBezTo>
                    <a:pt x="122047" y="5178171"/>
                    <a:pt x="0" y="5056251"/>
                    <a:pt x="0" y="4905629"/>
                  </a:cubicBezTo>
                  <a:close/>
                </a:path>
              </a:pathLst>
            </a:custGeom>
            <a:solidFill>
              <a:srgbClr val="FFFCF9"/>
            </a:solidFill>
            <a:ln w="22860" cap="sq">
              <a:solidFill>
                <a:srgbClr val="FFD3AB"/>
              </a:solidFill>
              <a:prstDash val="solid"/>
              <a:miter/>
            </a:ln>
          </p:spPr>
          <p:txBody>
            <a:bodyPr/>
            <a:lstStyle/>
            <a:p>
              <a:endParaRPr lang="en-US"/>
            </a:p>
          </p:txBody>
        </p:sp>
      </p:grpSp>
      <p:grpSp>
        <p:nvGrpSpPr>
          <p:cNvPr id="17" name="Group 17"/>
          <p:cNvGrpSpPr/>
          <p:nvPr/>
        </p:nvGrpSpPr>
        <p:grpSpPr>
          <a:xfrm>
            <a:off x="6921503" y="2997203"/>
            <a:ext cx="4762500" cy="1143000"/>
            <a:chOff x="0" y="0"/>
            <a:chExt cx="6350000" cy="1524000"/>
          </a:xfrm>
        </p:grpSpPr>
        <p:sp>
          <p:nvSpPr>
            <p:cNvPr id="18" name="Freeform 18"/>
            <p:cNvSpPr/>
            <p:nvPr/>
          </p:nvSpPr>
          <p:spPr>
            <a:xfrm>
              <a:off x="0" y="0"/>
              <a:ext cx="6350000" cy="1524000"/>
            </a:xfrm>
            <a:custGeom>
              <a:avLst/>
              <a:gdLst/>
              <a:ahLst/>
              <a:cxnLst/>
              <a:rect l="l" t="t" r="r" b="b"/>
              <a:pathLst>
                <a:path w="6350000" h="1524000">
                  <a:moveTo>
                    <a:pt x="0" y="0"/>
                  </a:moveTo>
                  <a:lnTo>
                    <a:pt x="6350000" y="0"/>
                  </a:lnTo>
                  <a:lnTo>
                    <a:pt x="6350000" y="1524000"/>
                  </a:lnTo>
                  <a:lnTo>
                    <a:pt x="0" y="1524000"/>
                  </a:lnTo>
                  <a:close/>
                </a:path>
              </a:pathLst>
            </a:custGeom>
            <a:blipFill>
              <a:blip r:embed="rId3">
                <a:alphaModFix amt="0"/>
              </a:blip>
              <a:stretch>
                <a:fillRect t="-31187" b="-31187"/>
              </a:stretch>
            </a:blipFill>
          </p:spPr>
          <p:txBody>
            <a:bodyPr/>
            <a:lstStyle/>
            <a:p>
              <a:endParaRPr lang="en-US"/>
            </a:p>
          </p:txBody>
        </p:sp>
        <p:sp>
          <p:nvSpPr>
            <p:cNvPr id="19" name="TextBox 19"/>
            <p:cNvSpPr txBox="1"/>
            <p:nvPr/>
          </p:nvSpPr>
          <p:spPr>
            <a:xfrm>
              <a:off x="0" y="-9525"/>
              <a:ext cx="6350000" cy="1533525"/>
            </a:xfrm>
            <a:prstGeom prst="rect">
              <a:avLst/>
            </a:prstGeom>
          </p:spPr>
          <p:txBody>
            <a:bodyPr lIns="0" tIns="0" rIns="0" bIns="0" rtlCol="0" anchor="ctr"/>
            <a:lstStyle/>
            <a:p>
              <a:pPr algn="ctr">
                <a:lnSpc>
                  <a:spcPts val="8280"/>
                </a:lnSpc>
              </a:pPr>
              <a:r>
                <a:rPr lang="en-US" sz="6900" b="1">
                  <a:solidFill>
                    <a:srgbClr val="EF8635"/>
                  </a:solidFill>
                  <a:latin typeface="DejaVu Serif Bold"/>
                  <a:ea typeface="DejaVu Serif Bold"/>
                  <a:cs typeface="DejaVu Serif Bold"/>
                  <a:sym typeface="DejaVu Serif Bold"/>
                </a:rPr>
                <a:t>350K</a:t>
              </a:r>
            </a:p>
          </p:txBody>
        </p:sp>
      </p:grpSp>
      <p:grpSp>
        <p:nvGrpSpPr>
          <p:cNvPr id="20" name="Group 20"/>
          <p:cNvGrpSpPr/>
          <p:nvPr/>
        </p:nvGrpSpPr>
        <p:grpSpPr>
          <a:xfrm>
            <a:off x="7128102" y="4714050"/>
            <a:ext cx="4381500" cy="1066800"/>
            <a:chOff x="0" y="0"/>
            <a:chExt cx="5842000" cy="1422400"/>
          </a:xfrm>
        </p:grpSpPr>
        <p:sp>
          <p:nvSpPr>
            <p:cNvPr id="21" name="Freeform 21"/>
            <p:cNvSpPr/>
            <p:nvPr/>
          </p:nvSpPr>
          <p:spPr>
            <a:xfrm>
              <a:off x="0" y="0"/>
              <a:ext cx="5842000" cy="1422400"/>
            </a:xfrm>
            <a:custGeom>
              <a:avLst/>
              <a:gdLst/>
              <a:ahLst/>
              <a:cxnLst/>
              <a:rect l="l" t="t" r="r" b="b"/>
              <a:pathLst>
                <a:path w="5842000" h="1422400">
                  <a:moveTo>
                    <a:pt x="0" y="0"/>
                  </a:moveTo>
                  <a:lnTo>
                    <a:pt x="5842000" y="0"/>
                  </a:lnTo>
                  <a:lnTo>
                    <a:pt x="5842000" y="1422400"/>
                  </a:lnTo>
                  <a:lnTo>
                    <a:pt x="0" y="1422400"/>
                  </a:lnTo>
                  <a:close/>
                </a:path>
              </a:pathLst>
            </a:custGeom>
            <a:blipFill>
              <a:blip r:embed="rId3">
                <a:alphaModFix amt="0"/>
              </a:blip>
              <a:stretch>
                <a:fillRect t="-30027" b="-30027"/>
              </a:stretch>
            </a:blipFill>
          </p:spPr>
          <p:txBody>
            <a:bodyPr/>
            <a:lstStyle/>
            <a:p>
              <a:endParaRPr lang="en-US"/>
            </a:p>
          </p:txBody>
        </p:sp>
        <p:sp>
          <p:nvSpPr>
            <p:cNvPr id="22" name="TextBox 22"/>
            <p:cNvSpPr txBox="1"/>
            <p:nvPr/>
          </p:nvSpPr>
          <p:spPr>
            <a:xfrm>
              <a:off x="0" y="-9525"/>
              <a:ext cx="5842000" cy="1431925"/>
            </a:xfrm>
            <a:prstGeom prst="rect">
              <a:avLst/>
            </a:prstGeom>
          </p:spPr>
          <p:txBody>
            <a:bodyPr lIns="0" tIns="0" rIns="0" bIns="0" rtlCol="0" anchor="ctr"/>
            <a:lstStyle/>
            <a:p>
              <a:pPr algn="ctr">
                <a:lnSpc>
                  <a:spcPts val="2999"/>
                </a:lnSpc>
              </a:pPr>
              <a:r>
                <a:rPr lang="en-US" sz="2499" dirty="0">
                  <a:solidFill>
                    <a:srgbClr val="101638"/>
                  </a:solidFill>
                  <a:latin typeface="DejaVu Sans Light"/>
                  <a:ea typeface="DejaVu Sans Light"/>
                  <a:cs typeface="DejaVu Sans Light"/>
                  <a:sym typeface="DejaVu Sans Light"/>
                </a:rPr>
                <a:t>Instagram followers</a:t>
              </a:r>
            </a:p>
          </p:txBody>
        </p:sp>
      </p:grpSp>
      <p:grpSp>
        <p:nvGrpSpPr>
          <p:cNvPr id="23" name="Group 23"/>
          <p:cNvGrpSpPr/>
          <p:nvPr/>
        </p:nvGrpSpPr>
        <p:grpSpPr>
          <a:xfrm>
            <a:off x="6921503" y="3977138"/>
            <a:ext cx="4778599" cy="2258559"/>
            <a:chOff x="0" y="-2384877"/>
            <a:chExt cx="6371465" cy="3011410"/>
          </a:xfrm>
        </p:grpSpPr>
        <p:sp>
          <p:nvSpPr>
            <p:cNvPr id="24" name="Freeform 24"/>
            <p:cNvSpPr/>
            <p:nvPr/>
          </p:nvSpPr>
          <p:spPr>
            <a:xfrm>
              <a:off x="0" y="0"/>
              <a:ext cx="6350000" cy="626533"/>
            </a:xfrm>
            <a:custGeom>
              <a:avLst/>
              <a:gdLst/>
              <a:ahLst/>
              <a:cxnLst/>
              <a:rect l="l" t="t" r="r" b="b"/>
              <a:pathLst>
                <a:path w="6350000" h="626533">
                  <a:moveTo>
                    <a:pt x="0" y="0"/>
                  </a:moveTo>
                  <a:lnTo>
                    <a:pt x="6350000" y="0"/>
                  </a:lnTo>
                  <a:lnTo>
                    <a:pt x="6350000" y="626533"/>
                  </a:lnTo>
                  <a:lnTo>
                    <a:pt x="0" y="626533"/>
                  </a:lnTo>
                  <a:close/>
                </a:path>
              </a:pathLst>
            </a:custGeom>
            <a:blipFill>
              <a:blip r:embed="rId3">
                <a:alphaModFix amt="0"/>
              </a:blip>
              <a:stretch>
                <a:fillRect t="-147483" b="-147483"/>
              </a:stretch>
            </a:blipFill>
          </p:spPr>
          <p:txBody>
            <a:bodyPr/>
            <a:lstStyle/>
            <a:p>
              <a:endParaRPr lang="en-US"/>
            </a:p>
          </p:txBody>
        </p:sp>
        <p:sp>
          <p:nvSpPr>
            <p:cNvPr id="25" name="TextBox 25"/>
            <p:cNvSpPr txBox="1"/>
            <p:nvPr/>
          </p:nvSpPr>
          <p:spPr>
            <a:xfrm>
              <a:off x="21465" y="-2384877"/>
              <a:ext cx="6350000" cy="645580"/>
            </a:xfrm>
            <a:prstGeom prst="rect">
              <a:avLst/>
            </a:prstGeom>
          </p:spPr>
          <p:txBody>
            <a:bodyPr lIns="0" tIns="0" rIns="0" bIns="0" rtlCol="0" anchor="ctr"/>
            <a:lstStyle/>
            <a:p>
              <a:pPr algn="ctr">
                <a:lnSpc>
                  <a:spcPts val="2520"/>
                </a:lnSpc>
              </a:pPr>
              <a:r>
                <a:rPr lang="en-US" sz="2100" dirty="0">
                  <a:solidFill>
                    <a:srgbClr val="6D6670"/>
                  </a:solidFill>
                  <a:latin typeface="DejaVu Sans Light"/>
                  <a:ea typeface="DejaVu Sans Light"/>
                  <a:cs typeface="DejaVu Sans Light"/>
                  <a:sym typeface="DejaVu Sans Light"/>
                </a:rPr>
                <a:t>+200%</a:t>
              </a:r>
            </a:p>
          </p:txBody>
        </p:sp>
      </p:grpSp>
      <p:grpSp>
        <p:nvGrpSpPr>
          <p:cNvPr id="26" name="Group 26"/>
          <p:cNvGrpSpPr/>
          <p:nvPr/>
        </p:nvGrpSpPr>
        <p:grpSpPr>
          <a:xfrm>
            <a:off x="12307567" y="2604773"/>
            <a:ext cx="5293357" cy="3883657"/>
            <a:chOff x="0" y="0"/>
            <a:chExt cx="7057809" cy="5178209"/>
          </a:xfrm>
        </p:grpSpPr>
        <p:sp>
          <p:nvSpPr>
            <p:cNvPr id="27" name="Freeform 27"/>
            <p:cNvSpPr/>
            <p:nvPr/>
          </p:nvSpPr>
          <p:spPr>
            <a:xfrm>
              <a:off x="0" y="0"/>
              <a:ext cx="7057772" cy="5178171"/>
            </a:xfrm>
            <a:custGeom>
              <a:avLst/>
              <a:gdLst/>
              <a:ahLst/>
              <a:cxnLst/>
              <a:rect l="l" t="t" r="r" b="b"/>
              <a:pathLst>
                <a:path w="7057772" h="5178171">
                  <a:moveTo>
                    <a:pt x="0" y="272542"/>
                  </a:moveTo>
                  <a:cubicBezTo>
                    <a:pt x="0" y="122047"/>
                    <a:pt x="122047" y="0"/>
                    <a:pt x="272542" y="0"/>
                  </a:cubicBezTo>
                  <a:lnTo>
                    <a:pt x="6785229" y="0"/>
                  </a:lnTo>
                  <a:cubicBezTo>
                    <a:pt x="6935724" y="0"/>
                    <a:pt x="7057772" y="122047"/>
                    <a:pt x="7057772" y="272542"/>
                  </a:cubicBezTo>
                  <a:lnTo>
                    <a:pt x="7057772" y="4905629"/>
                  </a:lnTo>
                  <a:cubicBezTo>
                    <a:pt x="7057772" y="5056124"/>
                    <a:pt x="6935724" y="5178171"/>
                    <a:pt x="6785229" y="5178171"/>
                  </a:cubicBezTo>
                  <a:lnTo>
                    <a:pt x="272542" y="5178171"/>
                  </a:lnTo>
                  <a:cubicBezTo>
                    <a:pt x="122047" y="5178171"/>
                    <a:pt x="0" y="5056251"/>
                    <a:pt x="0" y="4905629"/>
                  </a:cubicBezTo>
                  <a:close/>
                </a:path>
              </a:pathLst>
            </a:custGeom>
            <a:solidFill>
              <a:srgbClr val="FFFCF9"/>
            </a:solidFill>
            <a:ln w="22860" cap="sq">
              <a:solidFill>
                <a:srgbClr val="F9B7CF"/>
              </a:solidFill>
              <a:prstDash val="solid"/>
              <a:miter/>
            </a:ln>
          </p:spPr>
          <p:txBody>
            <a:bodyPr/>
            <a:lstStyle/>
            <a:p>
              <a:endParaRPr lang="en-US"/>
            </a:p>
          </p:txBody>
        </p:sp>
      </p:grpSp>
      <p:grpSp>
        <p:nvGrpSpPr>
          <p:cNvPr id="28" name="Group 28"/>
          <p:cNvGrpSpPr/>
          <p:nvPr/>
        </p:nvGrpSpPr>
        <p:grpSpPr>
          <a:xfrm>
            <a:off x="12573000" y="2997203"/>
            <a:ext cx="4762500" cy="1143000"/>
            <a:chOff x="0" y="0"/>
            <a:chExt cx="6350000" cy="1524000"/>
          </a:xfrm>
        </p:grpSpPr>
        <p:sp>
          <p:nvSpPr>
            <p:cNvPr id="29" name="Freeform 29"/>
            <p:cNvSpPr/>
            <p:nvPr/>
          </p:nvSpPr>
          <p:spPr>
            <a:xfrm>
              <a:off x="0" y="0"/>
              <a:ext cx="6350000" cy="1524000"/>
            </a:xfrm>
            <a:custGeom>
              <a:avLst/>
              <a:gdLst/>
              <a:ahLst/>
              <a:cxnLst/>
              <a:rect l="l" t="t" r="r" b="b"/>
              <a:pathLst>
                <a:path w="6350000" h="1524000">
                  <a:moveTo>
                    <a:pt x="0" y="0"/>
                  </a:moveTo>
                  <a:lnTo>
                    <a:pt x="6350000" y="0"/>
                  </a:lnTo>
                  <a:lnTo>
                    <a:pt x="6350000" y="1524000"/>
                  </a:lnTo>
                  <a:lnTo>
                    <a:pt x="0" y="1524000"/>
                  </a:lnTo>
                  <a:close/>
                </a:path>
              </a:pathLst>
            </a:custGeom>
            <a:blipFill>
              <a:blip r:embed="rId3">
                <a:alphaModFix amt="0"/>
              </a:blip>
              <a:stretch>
                <a:fillRect t="-31187" b="-31187"/>
              </a:stretch>
            </a:blipFill>
          </p:spPr>
          <p:txBody>
            <a:bodyPr/>
            <a:lstStyle/>
            <a:p>
              <a:endParaRPr lang="en-US"/>
            </a:p>
          </p:txBody>
        </p:sp>
        <p:sp>
          <p:nvSpPr>
            <p:cNvPr id="30" name="TextBox 30"/>
            <p:cNvSpPr txBox="1"/>
            <p:nvPr/>
          </p:nvSpPr>
          <p:spPr>
            <a:xfrm>
              <a:off x="0" y="-9525"/>
              <a:ext cx="6350000" cy="1533525"/>
            </a:xfrm>
            <a:prstGeom prst="rect">
              <a:avLst/>
            </a:prstGeom>
          </p:spPr>
          <p:txBody>
            <a:bodyPr lIns="0" tIns="0" rIns="0" bIns="0" rtlCol="0" anchor="ctr"/>
            <a:lstStyle/>
            <a:p>
              <a:pPr algn="ctr">
                <a:lnSpc>
                  <a:spcPts val="8280"/>
                </a:lnSpc>
              </a:pPr>
              <a:r>
                <a:rPr lang="en-US" sz="6900" b="1">
                  <a:solidFill>
                    <a:srgbClr val="EF4C8B"/>
                  </a:solidFill>
                  <a:latin typeface="DejaVu Serif Bold"/>
                  <a:ea typeface="DejaVu Serif Bold"/>
                  <a:cs typeface="DejaVu Serif Bold"/>
                  <a:sym typeface="DejaVu Serif Bold"/>
                </a:rPr>
                <a:t>12%+</a:t>
              </a:r>
            </a:p>
          </p:txBody>
        </p:sp>
      </p:grpSp>
      <p:grpSp>
        <p:nvGrpSpPr>
          <p:cNvPr id="31" name="Group 31"/>
          <p:cNvGrpSpPr/>
          <p:nvPr/>
        </p:nvGrpSpPr>
        <p:grpSpPr>
          <a:xfrm>
            <a:off x="12763481" y="4695425"/>
            <a:ext cx="4381500" cy="1066800"/>
            <a:chOff x="0" y="0"/>
            <a:chExt cx="5842000" cy="1422400"/>
          </a:xfrm>
        </p:grpSpPr>
        <p:sp>
          <p:nvSpPr>
            <p:cNvPr id="32" name="Freeform 32"/>
            <p:cNvSpPr/>
            <p:nvPr/>
          </p:nvSpPr>
          <p:spPr>
            <a:xfrm>
              <a:off x="0" y="0"/>
              <a:ext cx="5842000" cy="1422400"/>
            </a:xfrm>
            <a:custGeom>
              <a:avLst/>
              <a:gdLst/>
              <a:ahLst/>
              <a:cxnLst/>
              <a:rect l="l" t="t" r="r" b="b"/>
              <a:pathLst>
                <a:path w="5842000" h="1422400">
                  <a:moveTo>
                    <a:pt x="0" y="0"/>
                  </a:moveTo>
                  <a:lnTo>
                    <a:pt x="5842000" y="0"/>
                  </a:lnTo>
                  <a:lnTo>
                    <a:pt x="5842000" y="1422400"/>
                  </a:lnTo>
                  <a:lnTo>
                    <a:pt x="0" y="1422400"/>
                  </a:lnTo>
                  <a:close/>
                </a:path>
              </a:pathLst>
            </a:custGeom>
            <a:blipFill>
              <a:blip r:embed="rId3">
                <a:alphaModFix amt="0"/>
              </a:blip>
              <a:stretch>
                <a:fillRect t="-30027" b="-30027"/>
              </a:stretch>
            </a:blipFill>
          </p:spPr>
          <p:txBody>
            <a:bodyPr/>
            <a:lstStyle/>
            <a:p>
              <a:endParaRPr lang="en-US"/>
            </a:p>
          </p:txBody>
        </p:sp>
        <p:sp>
          <p:nvSpPr>
            <p:cNvPr id="33" name="TextBox 33"/>
            <p:cNvSpPr txBox="1"/>
            <p:nvPr/>
          </p:nvSpPr>
          <p:spPr>
            <a:xfrm>
              <a:off x="0" y="-9525"/>
              <a:ext cx="5842000" cy="1431925"/>
            </a:xfrm>
            <a:prstGeom prst="rect">
              <a:avLst/>
            </a:prstGeom>
          </p:spPr>
          <p:txBody>
            <a:bodyPr lIns="0" tIns="0" rIns="0" bIns="0" rtlCol="0" anchor="ctr"/>
            <a:lstStyle/>
            <a:p>
              <a:pPr algn="ctr">
                <a:lnSpc>
                  <a:spcPts val="2999"/>
                </a:lnSpc>
              </a:pPr>
              <a:r>
                <a:rPr lang="en-US" sz="2499" dirty="0">
                  <a:solidFill>
                    <a:srgbClr val="101638"/>
                  </a:solidFill>
                  <a:latin typeface="DejaVu Sans Light"/>
                  <a:ea typeface="DejaVu Sans Light"/>
                  <a:cs typeface="DejaVu Sans Light"/>
                  <a:sym typeface="DejaVu Sans Light"/>
                </a:rPr>
                <a:t>Engagement rate</a:t>
              </a:r>
            </a:p>
          </p:txBody>
        </p:sp>
      </p:grpSp>
      <p:grpSp>
        <p:nvGrpSpPr>
          <p:cNvPr id="34" name="Group 34"/>
          <p:cNvGrpSpPr/>
          <p:nvPr/>
        </p:nvGrpSpPr>
        <p:grpSpPr>
          <a:xfrm>
            <a:off x="12520927" y="3991426"/>
            <a:ext cx="4762500" cy="469897"/>
            <a:chOff x="0" y="0"/>
            <a:chExt cx="6350000" cy="626529"/>
          </a:xfrm>
        </p:grpSpPr>
        <p:sp>
          <p:nvSpPr>
            <p:cNvPr id="35" name="Freeform 35"/>
            <p:cNvSpPr/>
            <p:nvPr/>
          </p:nvSpPr>
          <p:spPr>
            <a:xfrm>
              <a:off x="0" y="0"/>
              <a:ext cx="6350000" cy="626533"/>
            </a:xfrm>
            <a:custGeom>
              <a:avLst/>
              <a:gdLst/>
              <a:ahLst/>
              <a:cxnLst/>
              <a:rect l="l" t="t" r="r" b="b"/>
              <a:pathLst>
                <a:path w="6350000" h="626533">
                  <a:moveTo>
                    <a:pt x="0" y="0"/>
                  </a:moveTo>
                  <a:lnTo>
                    <a:pt x="6350000" y="0"/>
                  </a:lnTo>
                  <a:lnTo>
                    <a:pt x="6350000" y="626533"/>
                  </a:lnTo>
                  <a:lnTo>
                    <a:pt x="0" y="626533"/>
                  </a:lnTo>
                  <a:close/>
                </a:path>
              </a:pathLst>
            </a:custGeom>
            <a:blipFill>
              <a:blip r:embed="rId3">
                <a:alphaModFix amt="0"/>
              </a:blip>
              <a:stretch>
                <a:fillRect t="-147483" b="-147483"/>
              </a:stretch>
            </a:blipFill>
          </p:spPr>
          <p:txBody>
            <a:bodyPr/>
            <a:lstStyle/>
            <a:p>
              <a:endParaRPr lang="en-US"/>
            </a:p>
          </p:txBody>
        </p:sp>
        <p:sp>
          <p:nvSpPr>
            <p:cNvPr id="36" name="TextBox 36"/>
            <p:cNvSpPr txBox="1"/>
            <p:nvPr/>
          </p:nvSpPr>
          <p:spPr>
            <a:xfrm>
              <a:off x="0" y="-19050"/>
              <a:ext cx="6350000" cy="645579"/>
            </a:xfrm>
            <a:prstGeom prst="rect">
              <a:avLst/>
            </a:prstGeom>
          </p:spPr>
          <p:txBody>
            <a:bodyPr lIns="0" tIns="0" rIns="0" bIns="0" rtlCol="0" anchor="ctr"/>
            <a:lstStyle/>
            <a:p>
              <a:pPr algn="ctr">
                <a:lnSpc>
                  <a:spcPts val="2520"/>
                </a:lnSpc>
              </a:pPr>
              <a:r>
                <a:rPr lang="en-US" sz="2100" dirty="0">
                  <a:solidFill>
                    <a:srgbClr val="6D6670"/>
                  </a:solidFill>
                  <a:latin typeface="DejaVu Sans Light"/>
                  <a:ea typeface="DejaVu Sans Light"/>
                  <a:cs typeface="DejaVu Sans Light"/>
                  <a:sym typeface="DejaVu Sans Light"/>
                </a:rPr>
                <a:t>Current ~8% · Poppi ~15%</a:t>
              </a:r>
            </a:p>
          </p:txBody>
        </p:sp>
      </p:grpSp>
      <p:grpSp>
        <p:nvGrpSpPr>
          <p:cNvPr id="37" name="Group 37"/>
          <p:cNvGrpSpPr/>
          <p:nvPr/>
        </p:nvGrpSpPr>
        <p:grpSpPr>
          <a:xfrm>
            <a:off x="1385573" y="7138673"/>
            <a:ext cx="15453360" cy="1610363"/>
            <a:chOff x="0" y="0"/>
            <a:chExt cx="20604480" cy="2147151"/>
          </a:xfrm>
        </p:grpSpPr>
        <p:sp>
          <p:nvSpPr>
            <p:cNvPr id="38" name="Freeform 38"/>
            <p:cNvSpPr/>
            <p:nvPr/>
          </p:nvSpPr>
          <p:spPr>
            <a:xfrm>
              <a:off x="0" y="0"/>
              <a:ext cx="20604480" cy="2147189"/>
            </a:xfrm>
            <a:custGeom>
              <a:avLst/>
              <a:gdLst/>
              <a:ahLst/>
              <a:cxnLst/>
              <a:rect l="l" t="t" r="r" b="b"/>
              <a:pathLst>
                <a:path w="20604480" h="2147189">
                  <a:moveTo>
                    <a:pt x="0" y="274828"/>
                  </a:moveTo>
                  <a:cubicBezTo>
                    <a:pt x="0" y="123063"/>
                    <a:pt x="123063" y="0"/>
                    <a:pt x="274828" y="0"/>
                  </a:cubicBezTo>
                  <a:lnTo>
                    <a:pt x="20329652" y="0"/>
                  </a:lnTo>
                  <a:cubicBezTo>
                    <a:pt x="20481417" y="0"/>
                    <a:pt x="20604480" y="123063"/>
                    <a:pt x="20604480" y="274828"/>
                  </a:cubicBezTo>
                  <a:lnTo>
                    <a:pt x="20604480" y="1872361"/>
                  </a:lnTo>
                  <a:cubicBezTo>
                    <a:pt x="20604480" y="2024126"/>
                    <a:pt x="20481417" y="2147189"/>
                    <a:pt x="20329652" y="2147189"/>
                  </a:cubicBezTo>
                  <a:lnTo>
                    <a:pt x="274828" y="2147189"/>
                  </a:lnTo>
                  <a:cubicBezTo>
                    <a:pt x="123063" y="2147189"/>
                    <a:pt x="0" y="2024126"/>
                    <a:pt x="0" y="1872361"/>
                  </a:cubicBezTo>
                  <a:close/>
                </a:path>
              </a:pathLst>
            </a:custGeom>
            <a:solidFill>
              <a:srgbClr val="FFF1F5"/>
            </a:solidFill>
            <a:ln w="22860" cap="sq">
              <a:solidFill>
                <a:srgbClr val="FFD3AB"/>
              </a:solidFill>
              <a:prstDash val="solid"/>
              <a:miter/>
            </a:ln>
          </p:spPr>
          <p:txBody>
            <a:bodyPr/>
            <a:lstStyle/>
            <a:p>
              <a:endParaRPr lang="en-US"/>
            </a:p>
          </p:txBody>
        </p:sp>
      </p:grpSp>
      <p:grpSp>
        <p:nvGrpSpPr>
          <p:cNvPr id="39" name="Group 39"/>
          <p:cNvGrpSpPr/>
          <p:nvPr/>
        </p:nvGrpSpPr>
        <p:grpSpPr>
          <a:xfrm>
            <a:off x="1778003" y="7365997"/>
            <a:ext cx="4191000" cy="482603"/>
            <a:chOff x="0" y="0"/>
            <a:chExt cx="5588000" cy="643471"/>
          </a:xfrm>
        </p:grpSpPr>
        <p:sp>
          <p:nvSpPr>
            <p:cNvPr id="40" name="Freeform 40"/>
            <p:cNvSpPr/>
            <p:nvPr/>
          </p:nvSpPr>
          <p:spPr>
            <a:xfrm>
              <a:off x="0" y="0"/>
              <a:ext cx="5588000" cy="643467"/>
            </a:xfrm>
            <a:custGeom>
              <a:avLst/>
              <a:gdLst/>
              <a:ahLst/>
              <a:cxnLst/>
              <a:rect l="l" t="t" r="r" b="b"/>
              <a:pathLst>
                <a:path w="5588000" h="643467">
                  <a:moveTo>
                    <a:pt x="0" y="0"/>
                  </a:moveTo>
                  <a:lnTo>
                    <a:pt x="5588000" y="0"/>
                  </a:lnTo>
                  <a:lnTo>
                    <a:pt x="5588000" y="643467"/>
                  </a:lnTo>
                  <a:lnTo>
                    <a:pt x="0" y="643467"/>
                  </a:lnTo>
                  <a:close/>
                </a:path>
              </a:pathLst>
            </a:custGeom>
            <a:blipFill>
              <a:blip r:embed="rId3">
                <a:alphaModFix amt="0"/>
              </a:blip>
              <a:stretch>
                <a:fillRect t="-119211" b="-119212"/>
              </a:stretch>
            </a:blipFill>
          </p:spPr>
          <p:txBody>
            <a:bodyPr/>
            <a:lstStyle/>
            <a:p>
              <a:endParaRPr lang="en-US"/>
            </a:p>
          </p:txBody>
        </p:sp>
        <p:sp>
          <p:nvSpPr>
            <p:cNvPr id="41" name="TextBox 41"/>
            <p:cNvSpPr txBox="1"/>
            <p:nvPr/>
          </p:nvSpPr>
          <p:spPr>
            <a:xfrm>
              <a:off x="0" y="-19050"/>
              <a:ext cx="5588000" cy="662521"/>
            </a:xfrm>
            <a:prstGeom prst="rect">
              <a:avLst/>
            </a:prstGeom>
          </p:spPr>
          <p:txBody>
            <a:bodyPr lIns="0" tIns="0" rIns="0" bIns="0" rtlCol="0" anchor="ctr"/>
            <a:lstStyle/>
            <a:p>
              <a:pPr algn="l">
                <a:lnSpc>
                  <a:spcPts val="2520"/>
                </a:lnSpc>
              </a:pPr>
              <a:r>
                <a:rPr lang="en-US" sz="2100" b="1">
                  <a:solidFill>
                    <a:srgbClr val="EF8635"/>
                  </a:solidFill>
                  <a:latin typeface="DejaVu Sans Bold"/>
                  <a:ea typeface="DejaVu Sans Bold"/>
                  <a:cs typeface="DejaVu Sans Bold"/>
                  <a:sym typeface="DejaVu Sans Bold"/>
                </a:rPr>
                <a:t>PROPOSED OUTCOMES</a:t>
              </a:r>
            </a:p>
          </p:txBody>
        </p:sp>
      </p:grpSp>
      <p:grpSp>
        <p:nvGrpSpPr>
          <p:cNvPr id="42" name="Group 42"/>
          <p:cNvGrpSpPr/>
          <p:nvPr/>
        </p:nvGrpSpPr>
        <p:grpSpPr>
          <a:xfrm>
            <a:off x="5969003" y="7391400"/>
            <a:ext cx="5079997" cy="952500"/>
            <a:chOff x="0" y="0"/>
            <a:chExt cx="6773329" cy="1270000"/>
          </a:xfrm>
        </p:grpSpPr>
        <p:sp>
          <p:nvSpPr>
            <p:cNvPr id="43" name="Freeform 43"/>
            <p:cNvSpPr/>
            <p:nvPr/>
          </p:nvSpPr>
          <p:spPr>
            <a:xfrm>
              <a:off x="0" y="0"/>
              <a:ext cx="6773333" cy="1270000"/>
            </a:xfrm>
            <a:custGeom>
              <a:avLst/>
              <a:gdLst/>
              <a:ahLst/>
              <a:cxnLst/>
              <a:rect l="l" t="t" r="r" b="b"/>
              <a:pathLst>
                <a:path w="6773333" h="1270000">
                  <a:moveTo>
                    <a:pt x="0" y="0"/>
                  </a:moveTo>
                  <a:lnTo>
                    <a:pt x="6773333" y="0"/>
                  </a:lnTo>
                  <a:lnTo>
                    <a:pt x="6773333" y="1270000"/>
                  </a:lnTo>
                  <a:lnTo>
                    <a:pt x="0" y="1270000"/>
                  </a:lnTo>
                  <a:close/>
                </a:path>
              </a:pathLst>
            </a:custGeom>
            <a:blipFill>
              <a:blip r:embed="rId3">
                <a:alphaModFix amt="0"/>
              </a:blip>
              <a:stretch>
                <a:fillRect t="-53920" b="-53920"/>
              </a:stretch>
            </a:blipFill>
          </p:spPr>
          <p:txBody>
            <a:bodyPr/>
            <a:lstStyle/>
            <a:p>
              <a:endParaRPr lang="en-US"/>
            </a:p>
          </p:txBody>
        </p:sp>
        <p:sp>
          <p:nvSpPr>
            <p:cNvPr id="44" name="TextBox 44"/>
            <p:cNvSpPr txBox="1"/>
            <p:nvPr/>
          </p:nvSpPr>
          <p:spPr>
            <a:xfrm>
              <a:off x="0" y="-9525"/>
              <a:ext cx="6773329" cy="1279525"/>
            </a:xfrm>
            <a:prstGeom prst="rect">
              <a:avLst/>
            </a:prstGeom>
          </p:spPr>
          <p:txBody>
            <a:bodyPr lIns="0" tIns="0" rIns="0" bIns="0" rtlCol="0" anchor="ctr"/>
            <a:lstStyle/>
            <a:p>
              <a:pPr algn="ctr">
                <a:lnSpc>
                  <a:spcPts val="3600"/>
                </a:lnSpc>
              </a:pPr>
              <a:r>
                <a:rPr lang="en-US" sz="3000" b="1">
                  <a:solidFill>
                    <a:srgbClr val="101638"/>
                  </a:solidFill>
                  <a:latin typeface="DejaVu Sans Bold"/>
                  <a:ea typeface="DejaVu Sans Bold"/>
                  <a:cs typeface="DejaVu Sans Bold"/>
                  <a:sym typeface="DejaVu Sans Bold"/>
                </a:rPr>
                <a:t>100K new customers</a:t>
              </a:r>
            </a:p>
          </p:txBody>
        </p:sp>
      </p:grpSp>
      <p:grpSp>
        <p:nvGrpSpPr>
          <p:cNvPr id="45" name="Group 45"/>
          <p:cNvGrpSpPr/>
          <p:nvPr/>
        </p:nvGrpSpPr>
        <p:grpSpPr>
          <a:xfrm>
            <a:off x="11366497" y="7391400"/>
            <a:ext cx="4889497" cy="952500"/>
            <a:chOff x="0" y="0"/>
            <a:chExt cx="6519329" cy="1270000"/>
          </a:xfrm>
        </p:grpSpPr>
        <p:sp>
          <p:nvSpPr>
            <p:cNvPr id="46" name="Freeform 46"/>
            <p:cNvSpPr/>
            <p:nvPr/>
          </p:nvSpPr>
          <p:spPr>
            <a:xfrm>
              <a:off x="0" y="0"/>
              <a:ext cx="6519333" cy="1270000"/>
            </a:xfrm>
            <a:custGeom>
              <a:avLst/>
              <a:gdLst/>
              <a:ahLst/>
              <a:cxnLst/>
              <a:rect l="l" t="t" r="r" b="b"/>
              <a:pathLst>
                <a:path w="6519333" h="1270000">
                  <a:moveTo>
                    <a:pt x="0" y="0"/>
                  </a:moveTo>
                  <a:lnTo>
                    <a:pt x="6519333" y="0"/>
                  </a:lnTo>
                  <a:lnTo>
                    <a:pt x="6519333" y="1270000"/>
                  </a:lnTo>
                  <a:lnTo>
                    <a:pt x="0" y="1270000"/>
                  </a:lnTo>
                  <a:close/>
                </a:path>
              </a:pathLst>
            </a:custGeom>
            <a:blipFill>
              <a:blip r:embed="rId3">
                <a:alphaModFix amt="0"/>
              </a:blip>
              <a:stretch>
                <a:fillRect t="-50023" b="-50023"/>
              </a:stretch>
            </a:blipFill>
          </p:spPr>
          <p:txBody>
            <a:bodyPr/>
            <a:lstStyle/>
            <a:p>
              <a:endParaRPr lang="en-US"/>
            </a:p>
          </p:txBody>
        </p:sp>
        <p:sp>
          <p:nvSpPr>
            <p:cNvPr id="47" name="TextBox 47"/>
            <p:cNvSpPr txBox="1"/>
            <p:nvPr/>
          </p:nvSpPr>
          <p:spPr>
            <a:xfrm>
              <a:off x="0" y="-9525"/>
              <a:ext cx="6519329" cy="1279525"/>
            </a:xfrm>
            <a:prstGeom prst="rect">
              <a:avLst/>
            </a:prstGeom>
          </p:spPr>
          <p:txBody>
            <a:bodyPr lIns="0" tIns="0" rIns="0" bIns="0" rtlCol="0" anchor="ctr"/>
            <a:lstStyle/>
            <a:p>
              <a:pPr algn="ctr">
                <a:lnSpc>
                  <a:spcPts val="3600"/>
                </a:lnSpc>
              </a:pPr>
              <a:r>
                <a:rPr lang="en-US" sz="3000" b="1">
                  <a:solidFill>
                    <a:srgbClr val="101638"/>
                  </a:solidFill>
                  <a:latin typeface="DejaVu Sans Bold"/>
                  <a:ea typeface="DejaVu Sans Bold"/>
                  <a:cs typeface="DejaVu Sans Bold"/>
                  <a:sym typeface="DejaVu Sans Bold"/>
                </a:rPr>
                <a:t>$2M retail sales</a:t>
              </a:r>
            </a:p>
          </p:txBody>
        </p:sp>
      </p:grpSp>
      <p:grpSp>
        <p:nvGrpSpPr>
          <p:cNvPr id="48" name="Group 48"/>
          <p:cNvGrpSpPr/>
          <p:nvPr/>
        </p:nvGrpSpPr>
        <p:grpSpPr>
          <a:xfrm>
            <a:off x="0" y="8932918"/>
            <a:ext cx="729917" cy="1128790"/>
            <a:chOff x="0" y="0"/>
            <a:chExt cx="192241" cy="297294"/>
          </a:xfrm>
        </p:grpSpPr>
        <p:sp>
          <p:nvSpPr>
            <p:cNvPr id="49" name="Freeform 49"/>
            <p:cNvSpPr/>
            <p:nvPr/>
          </p:nvSpPr>
          <p:spPr>
            <a:xfrm>
              <a:off x="0" y="0"/>
              <a:ext cx="192241" cy="297294"/>
            </a:xfrm>
            <a:custGeom>
              <a:avLst/>
              <a:gdLst/>
              <a:ahLst/>
              <a:cxnLst/>
              <a:rect l="l" t="t" r="r" b="b"/>
              <a:pathLst>
                <a:path w="192241" h="297294">
                  <a:moveTo>
                    <a:pt x="0" y="0"/>
                  </a:moveTo>
                  <a:lnTo>
                    <a:pt x="192241" y="0"/>
                  </a:lnTo>
                  <a:lnTo>
                    <a:pt x="192241" y="297294"/>
                  </a:lnTo>
                  <a:lnTo>
                    <a:pt x="0" y="297294"/>
                  </a:lnTo>
                  <a:close/>
                </a:path>
              </a:pathLst>
            </a:custGeom>
            <a:solidFill>
              <a:srgbClr val="F4EBDD"/>
            </a:solidFill>
          </p:spPr>
          <p:txBody>
            <a:bodyPr/>
            <a:lstStyle/>
            <a:p>
              <a:endParaRPr lang="en-US"/>
            </a:p>
          </p:txBody>
        </p:sp>
        <p:sp>
          <p:nvSpPr>
            <p:cNvPr id="50" name="TextBox 50"/>
            <p:cNvSpPr txBox="1"/>
            <p:nvPr/>
          </p:nvSpPr>
          <p:spPr>
            <a:xfrm>
              <a:off x="0" y="-9525"/>
              <a:ext cx="192241" cy="306819"/>
            </a:xfrm>
            <a:prstGeom prst="rect">
              <a:avLst/>
            </a:prstGeom>
          </p:spPr>
          <p:txBody>
            <a:bodyPr lIns="50800" tIns="50800" rIns="50800" bIns="50800" rtlCol="0" anchor="ctr"/>
            <a:lstStyle/>
            <a:p>
              <a:pPr algn="ctr">
                <a:lnSpc>
                  <a:spcPts val="2160"/>
                </a:lnSpc>
              </a:pPr>
              <a:endParaRPr/>
            </a:p>
          </p:txBody>
        </p:sp>
      </p:grpSp>
      <p:grpSp>
        <p:nvGrpSpPr>
          <p:cNvPr id="51" name="Group 51"/>
          <p:cNvGrpSpPr/>
          <p:nvPr/>
        </p:nvGrpSpPr>
        <p:grpSpPr>
          <a:xfrm>
            <a:off x="663742" y="9074905"/>
            <a:ext cx="729917" cy="1128790"/>
            <a:chOff x="0" y="0"/>
            <a:chExt cx="192241" cy="297294"/>
          </a:xfrm>
        </p:grpSpPr>
        <p:sp>
          <p:nvSpPr>
            <p:cNvPr id="52" name="Freeform 52"/>
            <p:cNvSpPr/>
            <p:nvPr/>
          </p:nvSpPr>
          <p:spPr>
            <a:xfrm>
              <a:off x="0" y="0"/>
              <a:ext cx="192241" cy="297294"/>
            </a:xfrm>
            <a:custGeom>
              <a:avLst/>
              <a:gdLst/>
              <a:ahLst/>
              <a:cxnLst/>
              <a:rect l="l" t="t" r="r" b="b"/>
              <a:pathLst>
                <a:path w="192241" h="297294">
                  <a:moveTo>
                    <a:pt x="0" y="0"/>
                  </a:moveTo>
                  <a:lnTo>
                    <a:pt x="192241" y="0"/>
                  </a:lnTo>
                  <a:lnTo>
                    <a:pt x="192241" y="297294"/>
                  </a:lnTo>
                  <a:lnTo>
                    <a:pt x="0" y="297294"/>
                  </a:lnTo>
                  <a:close/>
                </a:path>
              </a:pathLst>
            </a:custGeom>
            <a:solidFill>
              <a:srgbClr val="F4EBDD"/>
            </a:solidFill>
          </p:spPr>
          <p:txBody>
            <a:bodyPr/>
            <a:lstStyle/>
            <a:p>
              <a:endParaRPr lang="en-US"/>
            </a:p>
          </p:txBody>
        </p:sp>
        <p:sp>
          <p:nvSpPr>
            <p:cNvPr id="53" name="TextBox 53"/>
            <p:cNvSpPr txBox="1"/>
            <p:nvPr/>
          </p:nvSpPr>
          <p:spPr>
            <a:xfrm>
              <a:off x="0" y="-9525"/>
              <a:ext cx="192241" cy="306819"/>
            </a:xfrm>
            <a:prstGeom prst="rect">
              <a:avLst/>
            </a:prstGeom>
          </p:spPr>
          <p:txBody>
            <a:bodyPr lIns="50800" tIns="50800" rIns="50800" bIns="50800" rtlCol="0" anchor="ctr"/>
            <a:lstStyle/>
            <a:p>
              <a:pPr algn="ctr">
                <a:lnSpc>
                  <a:spcPts val="2160"/>
                </a:lnSpc>
              </a:pPr>
              <a:endParaRPr/>
            </a:p>
          </p:txBody>
        </p:sp>
      </p:grpSp>
      <p:grpSp>
        <p:nvGrpSpPr>
          <p:cNvPr id="54" name="Group 54"/>
          <p:cNvGrpSpPr/>
          <p:nvPr/>
        </p:nvGrpSpPr>
        <p:grpSpPr>
          <a:xfrm>
            <a:off x="123657" y="9731811"/>
            <a:ext cx="2540003" cy="471884"/>
            <a:chOff x="0" y="0"/>
            <a:chExt cx="3386671" cy="629179"/>
          </a:xfrm>
        </p:grpSpPr>
        <p:sp>
          <p:nvSpPr>
            <p:cNvPr id="55" name="Freeform 55"/>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3">
                <a:alphaModFix amt="0"/>
              </a:blip>
              <a:stretch>
                <a:fillRect t="-69894" b="-39870"/>
              </a:stretch>
            </a:blipFill>
          </p:spPr>
          <p:txBody>
            <a:bodyPr/>
            <a:lstStyle/>
            <a:p>
              <a:endParaRPr lang="en-US"/>
            </a:p>
          </p:txBody>
        </p:sp>
        <p:sp>
          <p:nvSpPr>
            <p:cNvPr id="56" name="TextBox 56"/>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Jay</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27" b="-27"/>
              </a:stretch>
            </a:blipFill>
          </p:spPr>
          <p:txBody>
            <a:bodyPr/>
            <a:lstStyle/>
            <a:p>
              <a:endParaRPr lang="en-US"/>
            </a:p>
          </p:txBody>
        </p:sp>
      </p:grpSp>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4">
                <a:alphaModFix amt="0"/>
              </a:blip>
              <a:stretch>
                <a:fillRect t="-297570" b="-297571"/>
              </a:stretch>
            </a:blipFill>
          </p:spPr>
          <p:txBody>
            <a:bodyPr/>
            <a:lstStyle/>
            <a:p>
              <a:endParaRPr lang="en-US"/>
            </a:p>
          </p:txBody>
        </p:sp>
        <p:sp>
          <p:nvSpPr>
            <p:cNvPr id="6" name="TextBox 6"/>
            <p:cNvSpPr txBox="1"/>
            <p:nvPr/>
          </p:nvSpPr>
          <p:spPr>
            <a:xfrm>
              <a:off x="0" y="0"/>
              <a:ext cx="22352000" cy="1253071"/>
            </a:xfrm>
            <a:prstGeom prst="rect">
              <a:avLst/>
            </a:prstGeom>
          </p:spPr>
          <p:txBody>
            <a:bodyPr lIns="0" tIns="0" rIns="0" bIns="0" rtlCol="0" anchor="ctr"/>
            <a:lstStyle/>
            <a:p>
              <a:pPr algn="ctr">
                <a:lnSpc>
                  <a:spcPts val="5159"/>
                </a:lnSpc>
              </a:pPr>
              <a:r>
                <a:rPr lang="en-US" sz="4299" b="1">
                  <a:solidFill>
                    <a:srgbClr val="101638"/>
                  </a:solidFill>
                  <a:latin typeface="DejaVu Serif Bold"/>
                  <a:ea typeface="DejaVu Serif Bold"/>
                  <a:cs typeface="DejaVu Serif Bold"/>
                  <a:sym typeface="DejaVu Serif Bold"/>
                </a:rPr>
                <a:t>CAMPAIGN BUDGET ALLOCATION</a:t>
              </a:r>
            </a:p>
          </p:txBody>
        </p:sp>
      </p:grpSp>
      <p:grpSp>
        <p:nvGrpSpPr>
          <p:cNvPr id="7" name="Group 7"/>
          <p:cNvGrpSpPr/>
          <p:nvPr/>
        </p:nvGrpSpPr>
        <p:grpSpPr>
          <a:xfrm>
            <a:off x="3359153" y="3232147"/>
            <a:ext cx="4203697" cy="4203697"/>
            <a:chOff x="0" y="0"/>
            <a:chExt cx="5604929" cy="5604929"/>
          </a:xfrm>
        </p:grpSpPr>
        <p:sp>
          <p:nvSpPr>
            <p:cNvPr id="8" name="Freeform 8"/>
            <p:cNvSpPr/>
            <p:nvPr/>
          </p:nvSpPr>
          <p:spPr>
            <a:xfrm>
              <a:off x="0" y="0"/>
              <a:ext cx="5604891" cy="5605018"/>
            </a:xfrm>
            <a:custGeom>
              <a:avLst/>
              <a:gdLst/>
              <a:ahLst/>
              <a:cxnLst/>
              <a:rect l="l" t="t" r="r" b="b"/>
              <a:pathLst>
                <a:path w="5604891" h="5605018">
                  <a:moveTo>
                    <a:pt x="0" y="2802509"/>
                  </a:moveTo>
                  <a:cubicBezTo>
                    <a:pt x="0" y="1254760"/>
                    <a:pt x="1254760" y="0"/>
                    <a:pt x="2802509" y="0"/>
                  </a:cubicBezTo>
                  <a:cubicBezTo>
                    <a:pt x="4350258" y="0"/>
                    <a:pt x="5604891" y="1254760"/>
                    <a:pt x="5604891" y="2802509"/>
                  </a:cubicBezTo>
                  <a:cubicBezTo>
                    <a:pt x="5604891" y="4350258"/>
                    <a:pt x="4350131" y="5605018"/>
                    <a:pt x="2802382" y="5605018"/>
                  </a:cubicBezTo>
                  <a:cubicBezTo>
                    <a:pt x="1254633" y="5605018"/>
                    <a:pt x="0" y="4350258"/>
                    <a:pt x="0" y="2802509"/>
                  </a:cubicBezTo>
                  <a:close/>
                </a:path>
              </a:pathLst>
            </a:custGeom>
            <a:solidFill>
              <a:srgbClr val="F9B7CF"/>
            </a:solidFill>
            <a:ln w="12700" cap="sq">
              <a:solidFill>
                <a:srgbClr val="F9B7CF"/>
              </a:solidFill>
              <a:prstDash val="solid"/>
              <a:miter/>
            </a:ln>
          </p:spPr>
          <p:txBody>
            <a:bodyPr/>
            <a:lstStyle/>
            <a:p>
              <a:endParaRPr lang="en-US"/>
            </a:p>
          </p:txBody>
        </p:sp>
      </p:grpSp>
      <p:grpSp>
        <p:nvGrpSpPr>
          <p:cNvPr id="9" name="Group 9"/>
          <p:cNvGrpSpPr/>
          <p:nvPr/>
        </p:nvGrpSpPr>
        <p:grpSpPr>
          <a:xfrm>
            <a:off x="3679822" y="3971925"/>
            <a:ext cx="3562350" cy="1466850"/>
            <a:chOff x="0" y="0"/>
            <a:chExt cx="4749800" cy="1955800"/>
          </a:xfrm>
        </p:grpSpPr>
        <p:sp>
          <p:nvSpPr>
            <p:cNvPr id="10" name="Freeform 10"/>
            <p:cNvSpPr/>
            <p:nvPr/>
          </p:nvSpPr>
          <p:spPr>
            <a:xfrm>
              <a:off x="0" y="0"/>
              <a:ext cx="4749801" cy="1955799"/>
            </a:xfrm>
            <a:custGeom>
              <a:avLst/>
              <a:gdLst/>
              <a:ahLst/>
              <a:cxnLst/>
              <a:rect l="l" t="t" r="r" b="b"/>
              <a:pathLst>
                <a:path w="4749801" h="1955799">
                  <a:moveTo>
                    <a:pt x="0" y="0"/>
                  </a:moveTo>
                  <a:lnTo>
                    <a:pt x="4749801" y="0"/>
                  </a:lnTo>
                  <a:lnTo>
                    <a:pt x="4749801" y="1955799"/>
                  </a:lnTo>
                  <a:lnTo>
                    <a:pt x="0" y="1955799"/>
                  </a:lnTo>
                  <a:close/>
                </a:path>
              </a:pathLst>
            </a:custGeom>
            <a:blipFill>
              <a:blip r:embed="rId4">
                <a:alphaModFix amt="0"/>
              </a:blip>
              <a:stretch>
                <a:fillRect l="-2830" r="-2830"/>
              </a:stretch>
            </a:blipFill>
          </p:spPr>
          <p:txBody>
            <a:bodyPr/>
            <a:lstStyle/>
            <a:p>
              <a:endParaRPr lang="en-US"/>
            </a:p>
          </p:txBody>
        </p:sp>
        <p:sp>
          <p:nvSpPr>
            <p:cNvPr id="11" name="TextBox 11"/>
            <p:cNvSpPr txBox="1"/>
            <p:nvPr/>
          </p:nvSpPr>
          <p:spPr>
            <a:xfrm>
              <a:off x="0" y="-9525"/>
              <a:ext cx="4749800" cy="1965325"/>
            </a:xfrm>
            <a:prstGeom prst="rect">
              <a:avLst/>
            </a:prstGeom>
          </p:spPr>
          <p:txBody>
            <a:bodyPr lIns="0" tIns="0" rIns="0" bIns="0" rtlCol="0" anchor="ctr"/>
            <a:lstStyle/>
            <a:p>
              <a:pPr algn="ctr">
                <a:lnSpc>
                  <a:spcPts val="3600"/>
                </a:lnSpc>
              </a:pPr>
              <a:r>
                <a:rPr lang="en-US" sz="3000">
                  <a:solidFill>
                    <a:srgbClr val="101638"/>
                  </a:solidFill>
                  <a:latin typeface="DejaVu Sans Light"/>
                  <a:ea typeface="DejaVu Sans Light"/>
                  <a:cs typeface="DejaVu Sans Light"/>
                  <a:sym typeface="DejaVu Sans Light"/>
                </a:rPr>
                <a:t>Paid Social</a:t>
              </a:r>
            </a:p>
            <a:p>
              <a:pPr algn="ctr">
                <a:lnSpc>
                  <a:spcPts val="3600"/>
                </a:lnSpc>
              </a:pPr>
              <a:r>
                <a:rPr lang="en-US" sz="3000">
                  <a:solidFill>
                    <a:srgbClr val="101638"/>
                  </a:solidFill>
                  <a:latin typeface="DejaVu Sans Light"/>
                  <a:ea typeface="DejaVu Sans Light"/>
                  <a:cs typeface="DejaVu Sans Light"/>
                  <a:sym typeface="DejaVu Sans Light"/>
                </a:rPr>
                <a:t>Media</a:t>
              </a:r>
            </a:p>
          </p:txBody>
        </p:sp>
      </p:grpSp>
      <p:grpSp>
        <p:nvGrpSpPr>
          <p:cNvPr id="12" name="Group 12"/>
          <p:cNvGrpSpPr/>
          <p:nvPr/>
        </p:nvGrpSpPr>
        <p:grpSpPr>
          <a:xfrm>
            <a:off x="3784597" y="5711190"/>
            <a:ext cx="3352800" cy="1047750"/>
            <a:chOff x="0" y="0"/>
            <a:chExt cx="4470400" cy="1397000"/>
          </a:xfrm>
        </p:grpSpPr>
        <p:sp>
          <p:nvSpPr>
            <p:cNvPr id="13" name="Freeform 13"/>
            <p:cNvSpPr/>
            <p:nvPr/>
          </p:nvSpPr>
          <p:spPr>
            <a:xfrm>
              <a:off x="0" y="0"/>
              <a:ext cx="4470400" cy="1397001"/>
            </a:xfrm>
            <a:custGeom>
              <a:avLst/>
              <a:gdLst/>
              <a:ahLst/>
              <a:cxnLst/>
              <a:rect l="l" t="t" r="r" b="b"/>
              <a:pathLst>
                <a:path w="4470400" h="1397001">
                  <a:moveTo>
                    <a:pt x="0" y="0"/>
                  </a:moveTo>
                  <a:lnTo>
                    <a:pt x="4470400" y="0"/>
                  </a:lnTo>
                  <a:lnTo>
                    <a:pt x="4470400" y="1397001"/>
                  </a:lnTo>
                  <a:lnTo>
                    <a:pt x="0" y="1397001"/>
                  </a:lnTo>
                  <a:close/>
                </a:path>
              </a:pathLst>
            </a:custGeom>
            <a:blipFill>
              <a:blip r:embed="rId4">
                <a:alphaModFix amt="0"/>
              </a:blip>
              <a:stretch>
                <a:fillRect t="-12352" b="-12352"/>
              </a:stretch>
            </a:blipFill>
          </p:spPr>
          <p:txBody>
            <a:bodyPr/>
            <a:lstStyle/>
            <a:p>
              <a:endParaRPr lang="en-US"/>
            </a:p>
          </p:txBody>
        </p:sp>
        <p:sp>
          <p:nvSpPr>
            <p:cNvPr id="14" name="TextBox 14"/>
            <p:cNvSpPr txBox="1"/>
            <p:nvPr/>
          </p:nvSpPr>
          <p:spPr>
            <a:xfrm>
              <a:off x="0" y="-9525"/>
              <a:ext cx="4470400" cy="1406525"/>
            </a:xfrm>
            <a:prstGeom prst="rect">
              <a:avLst/>
            </a:prstGeom>
          </p:spPr>
          <p:txBody>
            <a:bodyPr lIns="0" tIns="0" rIns="0" bIns="0" rtlCol="0" anchor="ctr"/>
            <a:lstStyle/>
            <a:p>
              <a:pPr algn="ctr">
                <a:lnSpc>
                  <a:spcPts val="4320"/>
                </a:lnSpc>
              </a:pPr>
              <a:r>
                <a:rPr lang="en-US" sz="3600" b="1">
                  <a:solidFill>
                    <a:srgbClr val="101638"/>
                  </a:solidFill>
                  <a:latin typeface="DejaVu Sans Bold"/>
                  <a:ea typeface="DejaVu Sans Bold"/>
                  <a:cs typeface="DejaVu Sans Bold"/>
                  <a:sym typeface="DejaVu Sans Bold"/>
                </a:rPr>
                <a:t>$400K</a:t>
              </a:r>
            </a:p>
          </p:txBody>
        </p:sp>
      </p:grpSp>
      <p:grpSp>
        <p:nvGrpSpPr>
          <p:cNvPr id="15" name="Group 15"/>
          <p:cNvGrpSpPr/>
          <p:nvPr/>
        </p:nvGrpSpPr>
        <p:grpSpPr>
          <a:xfrm>
            <a:off x="7816853" y="3371850"/>
            <a:ext cx="3924300" cy="3924300"/>
            <a:chOff x="0" y="0"/>
            <a:chExt cx="5232400" cy="5232400"/>
          </a:xfrm>
        </p:grpSpPr>
        <p:sp>
          <p:nvSpPr>
            <p:cNvPr id="16" name="Freeform 16"/>
            <p:cNvSpPr/>
            <p:nvPr/>
          </p:nvSpPr>
          <p:spPr>
            <a:xfrm>
              <a:off x="0" y="0"/>
              <a:ext cx="5232400" cy="5232400"/>
            </a:xfrm>
            <a:custGeom>
              <a:avLst/>
              <a:gdLst/>
              <a:ahLst/>
              <a:cxnLst/>
              <a:rect l="l" t="t" r="r" b="b"/>
              <a:pathLst>
                <a:path w="5232400" h="5232400">
                  <a:moveTo>
                    <a:pt x="0" y="2616200"/>
                  </a:moveTo>
                  <a:cubicBezTo>
                    <a:pt x="0" y="1171321"/>
                    <a:pt x="1171321" y="0"/>
                    <a:pt x="2616200" y="0"/>
                  </a:cubicBezTo>
                  <a:cubicBezTo>
                    <a:pt x="4061079" y="0"/>
                    <a:pt x="5232400" y="1171321"/>
                    <a:pt x="5232400" y="2616200"/>
                  </a:cubicBezTo>
                  <a:cubicBezTo>
                    <a:pt x="5232400" y="4061079"/>
                    <a:pt x="4061079" y="5232400"/>
                    <a:pt x="2616200" y="5232400"/>
                  </a:cubicBezTo>
                  <a:cubicBezTo>
                    <a:pt x="1171321" y="5232400"/>
                    <a:pt x="0" y="4061079"/>
                    <a:pt x="0" y="2616200"/>
                  </a:cubicBezTo>
                  <a:close/>
                </a:path>
              </a:pathLst>
            </a:custGeom>
            <a:solidFill>
              <a:srgbClr val="FFD3AB"/>
            </a:solidFill>
            <a:ln w="12700" cap="sq">
              <a:solidFill>
                <a:srgbClr val="FFD3AB"/>
              </a:solidFill>
              <a:prstDash val="solid"/>
              <a:miter/>
            </a:ln>
          </p:spPr>
          <p:txBody>
            <a:bodyPr/>
            <a:lstStyle/>
            <a:p>
              <a:endParaRPr lang="en-US"/>
            </a:p>
          </p:txBody>
        </p:sp>
      </p:grpSp>
      <p:grpSp>
        <p:nvGrpSpPr>
          <p:cNvPr id="17" name="Group 17"/>
          <p:cNvGrpSpPr/>
          <p:nvPr/>
        </p:nvGrpSpPr>
        <p:grpSpPr>
          <a:xfrm>
            <a:off x="8116567" y="4062727"/>
            <a:ext cx="3324863" cy="1369057"/>
            <a:chOff x="0" y="0"/>
            <a:chExt cx="4433151" cy="1825409"/>
          </a:xfrm>
        </p:grpSpPr>
        <p:sp>
          <p:nvSpPr>
            <p:cNvPr id="18" name="Freeform 18"/>
            <p:cNvSpPr/>
            <p:nvPr/>
          </p:nvSpPr>
          <p:spPr>
            <a:xfrm>
              <a:off x="0" y="0"/>
              <a:ext cx="4433147" cy="1825413"/>
            </a:xfrm>
            <a:custGeom>
              <a:avLst/>
              <a:gdLst/>
              <a:ahLst/>
              <a:cxnLst/>
              <a:rect l="l" t="t" r="r" b="b"/>
              <a:pathLst>
                <a:path w="4433147" h="1825413">
                  <a:moveTo>
                    <a:pt x="0" y="0"/>
                  </a:moveTo>
                  <a:lnTo>
                    <a:pt x="4433147" y="0"/>
                  </a:lnTo>
                  <a:lnTo>
                    <a:pt x="4433147" y="1825413"/>
                  </a:lnTo>
                  <a:lnTo>
                    <a:pt x="0" y="1825413"/>
                  </a:lnTo>
                  <a:close/>
                </a:path>
              </a:pathLst>
            </a:custGeom>
            <a:blipFill>
              <a:blip r:embed="rId4">
                <a:alphaModFix amt="0"/>
              </a:blip>
              <a:stretch>
                <a:fillRect l="-2830" r="-2830"/>
              </a:stretch>
            </a:blipFill>
          </p:spPr>
          <p:txBody>
            <a:bodyPr/>
            <a:lstStyle/>
            <a:p>
              <a:endParaRPr lang="en-US"/>
            </a:p>
          </p:txBody>
        </p:sp>
        <p:sp>
          <p:nvSpPr>
            <p:cNvPr id="19" name="TextBox 19"/>
            <p:cNvSpPr txBox="1"/>
            <p:nvPr/>
          </p:nvSpPr>
          <p:spPr>
            <a:xfrm>
              <a:off x="0" y="-9525"/>
              <a:ext cx="4433151" cy="1834934"/>
            </a:xfrm>
            <a:prstGeom prst="rect">
              <a:avLst/>
            </a:prstGeom>
          </p:spPr>
          <p:txBody>
            <a:bodyPr lIns="0" tIns="0" rIns="0" bIns="0" rtlCol="0" anchor="ctr"/>
            <a:lstStyle/>
            <a:p>
              <a:pPr algn="ctr">
                <a:lnSpc>
                  <a:spcPts val="3600"/>
                </a:lnSpc>
              </a:pPr>
              <a:r>
                <a:rPr lang="en-US" sz="3000">
                  <a:solidFill>
                    <a:srgbClr val="101638"/>
                  </a:solidFill>
                  <a:latin typeface="DejaVu Sans Light"/>
                  <a:ea typeface="DejaVu Sans Light"/>
                  <a:cs typeface="DejaVu Sans Light"/>
                  <a:sym typeface="DejaVu Sans Light"/>
                </a:rPr>
                <a:t>Influencer</a:t>
              </a:r>
            </a:p>
            <a:p>
              <a:pPr algn="ctr">
                <a:lnSpc>
                  <a:spcPts val="3600"/>
                </a:lnSpc>
              </a:pPr>
              <a:r>
                <a:rPr lang="en-US" sz="3000">
                  <a:solidFill>
                    <a:srgbClr val="101638"/>
                  </a:solidFill>
                  <a:latin typeface="DejaVu Sans Light"/>
                  <a:ea typeface="DejaVu Sans Light"/>
                  <a:cs typeface="DejaVu Sans Light"/>
                  <a:sym typeface="DejaVu Sans Light"/>
                </a:rPr>
                <a:t>Partnerships</a:t>
              </a:r>
            </a:p>
          </p:txBody>
        </p:sp>
      </p:grpSp>
      <p:grpSp>
        <p:nvGrpSpPr>
          <p:cNvPr id="20" name="Group 20"/>
          <p:cNvGrpSpPr/>
          <p:nvPr/>
        </p:nvGrpSpPr>
        <p:grpSpPr>
          <a:xfrm>
            <a:off x="8214360" y="5686044"/>
            <a:ext cx="3129277" cy="977903"/>
            <a:chOff x="0" y="0"/>
            <a:chExt cx="4172369" cy="1303871"/>
          </a:xfrm>
        </p:grpSpPr>
        <p:sp>
          <p:nvSpPr>
            <p:cNvPr id="21" name="Freeform 21"/>
            <p:cNvSpPr/>
            <p:nvPr/>
          </p:nvSpPr>
          <p:spPr>
            <a:xfrm>
              <a:off x="0" y="0"/>
              <a:ext cx="4172373" cy="1303867"/>
            </a:xfrm>
            <a:custGeom>
              <a:avLst/>
              <a:gdLst/>
              <a:ahLst/>
              <a:cxnLst/>
              <a:rect l="l" t="t" r="r" b="b"/>
              <a:pathLst>
                <a:path w="4172373" h="1303867">
                  <a:moveTo>
                    <a:pt x="0" y="0"/>
                  </a:moveTo>
                  <a:lnTo>
                    <a:pt x="4172373" y="0"/>
                  </a:lnTo>
                  <a:lnTo>
                    <a:pt x="4172373" y="1303867"/>
                  </a:lnTo>
                  <a:lnTo>
                    <a:pt x="0" y="1303867"/>
                  </a:lnTo>
                  <a:close/>
                </a:path>
              </a:pathLst>
            </a:custGeom>
            <a:blipFill>
              <a:blip r:embed="rId4">
                <a:alphaModFix amt="0"/>
              </a:blip>
              <a:stretch>
                <a:fillRect t="-12351" b="-12352"/>
              </a:stretch>
            </a:blipFill>
          </p:spPr>
          <p:txBody>
            <a:bodyPr/>
            <a:lstStyle/>
            <a:p>
              <a:endParaRPr lang="en-US"/>
            </a:p>
          </p:txBody>
        </p:sp>
        <p:sp>
          <p:nvSpPr>
            <p:cNvPr id="22" name="TextBox 22"/>
            <p:cNvSpPr txBox="1"/>
            <p:nvPr/>
          </p:nvSpPr>
          <p:spPr>
            <a:xfrm>
              <a:off x="0" y="-9525"/>
              <a:ext cx="4172369" cy="1313396"/>
            </a:xfrm>
            <a:prstGeom prst="rect">
              <a:avLst/>
            </a:prstGeom>
          </p:spPr>
          <p:txBody>
            <a:bodyPr lIns="0" tIns="0" rIns="0" bIns="0" rtlCol="0" anchor="ctr"/>
            <a:lstStyle/>
            <a:p>
              <a:pPr algn="ctr">
                <a:lnSpc>
                  <a:spcPts val="4320"/>
                </a:lnSpc>
              </a:pPr>
              <a:r>
                <a:rPr lang="en-US" sz="3600" b="1">
                  <a:solidFill>
                    <a:srgbClr val="101638"/>
                  </a:solidFill>
                  <a:latin typeface="DejaVu Sans Bold"/>
                  <a:ea typeface="DejaVu Sans Bold"/>
                  <a:cs typeface="DejaVu Sans Bold"/>
                  <a:sym typeface="DejaVu Sans Bold"/>
                </a:rPr>
                <a:t>$350K</a:t>
              </a:r>
            </a:p>
          </p:txBody>
        </p:sp>
      </p:grpSp>
      <p:grpSp>
        <p:nvGrpSpPr>
          <p:cNvPr id="23" name="Group 23"/>
          <p:cNvGrpSpPr/>
          <p:nvPr/>
        </p:nvGrpSpPr>
        <p:grpSpPr>
          <a:xfrm>
            <a:off x="6565897" y="1701803"/>
            <a:ext cx="2108197" cy="2108197"/>
            <a:chOff x="0" y="0"/>
            <a:chExt cx="2810929" cy="2810929"/>
          </a:xfrm>
        </p:grpSpPr>
        <p:sp>
          <p:nvSpPr>
            <p:cNvPr id="24" name="Freeform 24"/>
            <p:cNvSpPr/>
            <p:nvPr/>
          </p:nvSpPr>
          <p:spPr>
            <a:xfrm>
              <a:off x="0" y="0"/>
              <a:ext cx="2810891" cy="2810891"/>
            </a:xfrm>
            <a:custGeom>
              <a:avLst/>
              <a:gdLst/>
              <a:ahLst/>
              <a:cxnLst/>
              <a:rect l="l" t="t" r="r" b="b"/>
              <a:pathLst>
                <a:path w="2810891" h="2810891">
                  <a:moveTo>
                    <a:pt x="0" y="1405509"/>
                  </a:moveTo>
                  <a:cubicBezTo>
                    <a:pt x="0" y="629285"/>
                    <a:pt x="629285" y="0"/>
                    <a:pt x="1405509" y="0"/>
                  </a:cubicBezTo>
                  <a:cubicBezTo>
                    <a:pt x="2181733" y="0"/>
                    <a:pt x="2810891" y="629285"/>
                    <a:pt x="2810891" y="1405509"/>
                  </a:cubicBezTo>
                  <a:cubicBezTo>
                    <a:pt x="2810891" y="2181733"/>
                    <a:pt x="2181733" y="2810891"/>
                    <a:pt x="1405509" y="2810891"/>
                  </a:cubicBezTo>
                  <a:cubicBezTo>
                    <a:pt x="629285" y="2810891"/>
                    <a:pt x="0" y="2181733"/>
                    <a:pt x="0" y="1405509"/>
                  </a:cubicBezTo>
                  <a:close/>
                </a:path>
              </a:pathLst>
            </a:custGeom>
            <a:solidFill>
              <a:srgbClr val="FFD5E1"/>
            </a:solidFill>
            <a:ln w="12700" cap="sq">
              <a:solidFill>
                <a:srgbClr val="FFD5E1"/>
              </a:solidFill>
              <a:prstDash val="solid"/>
              <a:miter/>
            </a:ln>
          </p:spPr>
          <p:txBody>
            <a:bodyPr/>
            <a:lstStyle/>
            <a:p>
              <a:endParaRPr lang="en-US"/>
            </a:p>
          </p:txBody>
        </p:sp>
      </p:grpSp>
      <p:grpSp>
        <p:nvGrpSpPr>
          <p:cNvPr id="25" name="Group 25"/>
          <p:cNvGrpSpPr/>
          <p:nvPr/>
        </p:nvGrpSpPr>
        <p:grpSpPr>
          <a:xfrm>
            <a:off x="6729412" y="2074859"/>
            <a:ext cx="1781175" cy="733425"/>
            <a:chOff x="0" y="0"/>
            <a:chExt cx="2374900" cy="977900"/>
          </a:xfrm>
        </p:grpSpPr>
        <p:sp>
          <p:nvSpPr>
            <p:cNvPr id="26" name="Freeform 26"/>
            <p:cNvSpPr/>
            <p:nvPr/>
          </p:nvSpPr>
          <p:spPr>
            <a:xfrm>
              <a:off x="0" y="0"/>
              <a:ext cx="2374900" cy="977900"/>
            </a:xfrm>
            <a:custGeom>
              <a:avLst/>
              <a:gdLst/>
              <a:ahLst/>
              <a:cxnLst/>
              <a:rect l="l" t="t" r="r" b="b"/>
              <a:pathLst>
                <a:path w="2374900" h="977900">
                  <a:moveTo>
                    <a:pt x="0" y="0"/>
                  </a:moveTo>
                  <a:lnTo>
                    <a:pt x="2374900" y="0"/>
                  </a:lnTo>
                  <a:lnTo>
                    <a:pt x="2374900" y="977900"/>
                  </a:lnTo>
                  <a:lnTo>
                    <a:pt x="0" y="977900"/>
                  </a:lnTo>
                  <a:close/>
                </a:path>
              </a:pathLst>
            </a:custGeom>
            <a:blipFill>
              <a:blip r:embed="rId4">
                <a:alphaModFix amt="0"/>
              </a:blip>
              <a:stretch>
                <a:fillRect l="-2830" r="-2830"/>
              </a:stretch>
            </a:blipFill>
          </p:spPr>
          <p:txBody>
            <a:bodyPr/>
            <a:lstStyle/>
            <a:p>
              <a:endParaRPr lang="en-US"/>
            </a:p>
          </p:txBody>
        </p:sp>
        <p:sp>
          <p:nvSpPr>
            <p:cNvPr id="27" name="TextBox 27"/>
            <p:cNvSpPr txBox="1"/>
            <p:nvPr/>
          </p:nvSpPr>
          <p:spPr>
            <a:xfrm>
              <a:off x="0" y="-9525"/>
              <a:ext cx="2374900" cy="987425"/>
            </a:xfrm>
            <a:prstGeom prst="rect">
              <a:avLst/>
            </a:prstGeom>
          </p:spPr>
          <p:txBody>
            <a:bodyPr lIns="0" tIns="0" rIns="0" bIns="0" rtlCol="0" anchor="ctr"/>
            <a:lstStyle/>
            <a:p>
              <a:pPr algn="ctr">
                <a:lnSpc>
                  <a:spcPts val="2760"/>
                </a:lnSpc>
              </a:pPr>
              <a:r>
                <a:rPr lang="en-US" sz="2300">
                  <a:solidFill>
                    <a:srgbClr val="101638"/>
                  </a:solidFill>
                  <a:latin typeface="DejaVu Sans Light"/>
                  <a:ea typeface="DejaVu Sans Light"/>
                  <a:cs typeface="DejaVu Sans Light"/>
                  <a:sym typeface="DejaVu Sans Light"/>
                </a:rPr>
                <a:t>Content</a:t>
              </a:r>
            </a:p>
            <a:p>
              <a:pPr algn="ctr">
                <a:lnSpc>
                  <a:spcPts val="2760"/>
                </a:lnSpc>
              </a:pPr>
              <a:r>
                <a:rPr lang="en-US" sz="2300">
                  <a:solidFill>
                    <a:srgbClr val="101638"/>
                  </a:solidFill>
                  <a:latin typeface="DejaVu Sans Light"/>
                  <a:ea typeface="DejaVu Sans Light"/>
                  <a:cs typeface="DejaVu Sans Light"/>
                  <a:sym typeface="DejaVu Sans Light"/>
                </a:rPr>
                <a:t>Production</a:t>
              </a:r>
            </a:p>
          </p:txBody>
        </p:sp>
      </p:grpSp>
      <p:grpSp>
        <p:nvGrpSpPr>
          <p:cNvPr id="28" name="Group 28"/>
          <p:cNvGrpSpPr/>
          <p:nvPr/>
        </p:nvGrpSpPr>
        <p:grpSpPr>
          <a:xfrm>
            <a:off x="6781800" y="2944492"/>
            <a:ext cx="1676400" cy="523875"/>
            <a:chOff x="0" y="0"/>
            <a:chExt cx="2235200" cy="698500"/>
          </a:xfrm>
        </p:grpSpPr>
        <p:sp>
          <p:nvSpPr>
            <p:cNvPr id="29" name="Freeform 29"/>
            <p:cNvSpPr/>
            <p:nvPr/>
          </p:nvSpPr>
          <p:spPr>
            <a:xfrm>
              <a:off x="0" y="0"/>
              <a:ext cx="2235200" cy="698500"/>
            </a:xfrm>
            <a:custGeom>
              <a:avLst/>
              <a:gdLst/>
              <a:ahLst/>
              <a:cxnLst/>
              <a:rect l="l" t="t" r="r" b="b"/>
              <a:pathLst>
                <a:path w="2235200" h="698500">
                  <a:moveTo>
                    <a:pt x="0" y="0"/>
                  </a:moveTo>
                  <a:lnTo>
                    <a:pt x="2235200" y="0"/>
                  </a:lnTo>
                  <a:lnTo>
                    <a:pt x="2235200" y="698500"/>
                  </a:lnTo>
                  <a:lnTo>
                    <a:pt x="0" y="698500"/>
                  </a:lnTo>
                  <a:close/>
                </a:path>
              </a:pathLst>
            </a:custGeom>
            <a:blipFill>
              <a:blip r:embed="rId4">
                <a:alphaModFix amt="0"/>
              </a:blip>
              <a:stretch>
                <a:fillRect t="-12352" b="-12352"/>
              </a:stretch>
            </a:blipFill>
          </p:spPr>
          <p:txBody>
            <a:bodyPr/>
            <a:lstStyle/>
            <a:p>
              <a:endParaRPr lang="en-US"/>
            </a:p>
          </p:txBody>
        </p:sp>
        <p:sp>
          <p:nvSpPr>
            <p:cNvPr id="30" name="TextBox 30"/>
            <p:cNvSpPr txBox="1"/>
            <p:nvPr/>
          </p:nvSpPr>
          <p:spPr>
            <a:xfrm>
              <a:off x="0" y="-9525"/>
              <a:ext cx="2235200" cy="708025"/>
            </a:xfrm>
            <a:prstGeom prst="rect">
              <a:avLst/>
            </a:prstGeom>
          </p:spPr>
          <p:txBody>
            <a:bodyPr lIns="0" tIns="0" rIns="0" bIns="0" rtlCol="0" anchor="ctr"/>
            <a:lstStyle/>
            <a:p>
              <a:pPr algn="ctr">
                <a:lnSpc>
                  <a:spcPts val="3480"/>
                </a:lnSpc>
              </a:pPr>
              <a:r>
                <a:rPr lang="en-US" sz="2900" b="1">
                  <a:solidFill>
                    <a:srgbClr val="101638"/>
                  </a:solidFill>
                  <a:latin typeface="DejaVu Sans Bold"/>
                  <a:ea typeface="DejaVu Sans Bold"/>
                  <a:cs typeface="DejaVu Sans Bold"/>
                  <a:sym typeface="DejaVu Sans Bold"/>
                </a:rPr>
                <a:t>$100K</a:t>
              </a:r>
            </a:p>
          </p:txBody>
        </p:sp>
      </p:grpSp>
      <p:grpSp>
        <p:nvGrpSpPr>
          <p:cNvPr id="31" name="Group 31"/>
          <p:cNvGrpSpPr/>
          <p:nvPr/>
        </p:nvGrpSpPr>
        <p:grpSpPr>
          <a:xfrm>
            <a:off x="7063235" y="7317229"/>
            <a:ext cx="1494539" cy="1494539"/>
            <a:chOff x="0" y="0"/>
            <a:chExt cx="1992719" cy="1992719"/>
          </a:xfrm>
        </p:grpSpPr>
        <p:sp>
          <p:nvSpPr>
            <p:cNvPr id="32" name="Freeform 32"/>
            <p:cNvSpPr/>
            <p:nvPr/>
          </p:nvSpPr>
          <p:spPr>
            <a:xfrm>
              <a:off x="0" y="0"/>
              <a:ext cx="1992630" cy="1992630"/>
            </a:xfrm>
            <a:custGeom>
              <a:avLst/>
              <a:gdLst/>
              <a:ahLst/>
              <a:cxnLst/>
              <a:rect l="l" t="t" r="r" b="b"/>
              <a:pathLst>
                <a:path w="1992630" h="1992630">
                  <a:moveTo>
                    <a:pt x="0" y="996315"/>
                  </a:moveTo>
                  <a:cubicBezTo>
                    <a:pt x="0" y="446024"/>
                    <a:pt x="446024" y="0"/>
                    <a:pt x="996315" y="0"/>
                  </a:cubicBezTo>
                  <a:cubicBezTo>
                    <a:pt x="1546606" y="0"/>
                    <a:pt x="1992630" y="446024"/>
                    <a:pt x="1992630" y="996315"/>
                  </a:cubicBezTo>
                  <a:cubicBezTo>
                    <a:pt x="1992630" y="1546606"/>
                    <a:pt x="1546606" y="1992630"/>
                    <a:pt x="996315" y="1992630"/>
                  </a:cubicBezTo>
                  <a:cubicBezTo>
                    <a:pt x="446024" y="1992630"/>
                    <a:pt x="0" y="1546606"/>
                    <a:pt x="0" y="996315"/>
                  </a:cubicBezTo>
                  <a:close/>
                </a:path>
              </a:pathLst>
            </a:custGeom>
            <a:solidFill>
              <a:srgbClr val="FFD5AE"/>
            </a:solidFill>
            <a:ln w="12700" cap="sq">
              <a:solidFill>
                <a:srgbClr val="FFD5AE"/>
              </a:solidFill>
              <a:prstDash val="solid"/>
              <a:miter/>
            </a:ln>
          </p:spPr>
          <p:txBody>
            <a:bodyPr/>
            <a:lstStyle/>
            <a:p>
              <a:endParaRPr lang="en-US"/>
            </a:p>
          </p:txBody>
        </p:sp>
      </p:grpSp>
      <p:grpSp>
        <p:nvGrpSpPr>
          <p:cNvPr id="33" name="Group 33"/>
          <p:cNvGrpSpPr/>
          <p:nvPr/>
        </p:nvGrpSpPr>
        <p:grpSpPr>
          <a:xfrm>
            <a:off x="7180717" y="7582900"/>
            <a:ext cx="1259557" cy="518646"/>
            <a:chOff x="0" y="0"/>
            <a:chExt cx="1679410" cy="691528"/>
          </a:xfrm>
        </p:grpSpPr>
        <p:sp>
          <p:nvSpPr>
            <p:cNvPr id="34" name="Freeform 34"/>
            <p:cNvSpPr/>
            <p:nvPr/>
          </p:nvSpPr>
          <p:spPr>
            <a:xfrm>
              <a:off x="0" y="0"/>
              <a:ext cx="1679413" cy="691524"/>
            </a:xfrm>
            <a:custGeom>
              <a:avLst/>
              <a:gdLst/>
              <a:ahLst/>
              <a:cxnLst/>
              <a:rect l="l" t="t" r="r" b="b"/>
              <a:pathLst>
                <a:path w="1679413" h="691524">
                  <a:moveTo>
                    <a:pt x="0" y="0"/>
                  </a:moveTo>
                  <a:lnTo>
                    <a:pt x="1679413" y="0"/>
                  </a:lnTo>
                  <a:lnTo>
                    <a:pt x="1679413" y="691524"/>
                  </a:lnTo>
                  <a:lnTo>
                    <a:pt x="0" y="691524"/>
                  </a:lnTo>
                  <a:close/>
                </a:path>
              </a:pathLst>
            </a:custGeom>
            <a:blipFill>
              <a:blip r:embed="rId4">
                <a:alphaModFix amt="0"/>
              </a:blip>
              <a:stretch>
                <a:fillRect l="-2831" r="-2831"/>
              </a:stretch>
            </a:blipFill>
          </p:spPr>
          <p:txBody>
            <a:bodyPr/>
            <a:lstStyle/>
            <a:p>
              <a:endParaRPr lang="en-US"/>
            </a:p>
          </p:txBody>
        </p:sp>
        <p:sp>
          <p:nvSpPr>
            <p:cNvPr id="35" name="TextBox 35"/>
            <p:cNvSpPr txBox="1"/>
            <p:nvPr/>
          </p:nvSpPr>
          <p:spPr>
            <a:xfrm>
              <a:off x="0" y="-9525"/>
              <a:ext cx="1679410" cy="701053"/>
            </a:xfrm>
            <a:prstGeom prst="rect">
              <a:avLst/>
            </a:prstGeom>
          </p:spPr>
          <p:txBody>
            <a:bodyPr lIns="0" tIns="0" rIns="0" bIns="0" rtlCol="0" anchor="ctr"/>
            <a:lstStyle/>
            <a:p>
              <a:pPr algn="ctr">
                <a:lnSpc>
                  <a:spcPts val="1439"/>
                </a:lnSpc>
              </a:pPr>
              <a:r>
                <a:rPr lang="en-US" sz="1200">
                  <a:solidFill>
                    <a:srgbClr val="101638"/>
                  </a:solidFill>
                  <a:latin typeface="DejaVu Sans Light"/>
                  <a:ea typeface="DejaVu Sans Light"/>
                  <a:cs typeface="DejaVu Sans Light"/>
                  <a:sym typeface="DejaVu Sans Light"/>
                </a:rPr>
                <a:t>Staff &amp;</a:t>
              </a:r>
            </a:p>
            <a:p>
              <a:pPr algn="ctr">
                <a:lnSpc>
                  <a:spcPts val="1439"/>
                </a:lnSpc>
              </a:pPr>
              <a:r>
                <a:rPr lang="en-US" sz="1200">
                  <a:solidFill>
                    <a:srgbClr val="101638"/>
                  </a:solidFill>
                  <a:latin typeface="DejaVu Sans Light"/>
                  <a:ea typeface="DejaVu Sans Light"/>
                  <a:cs typeface="DejaVu Sans Light"/>
                  <a:sym typeface="DejaVu Sans Light"/>
                </a:rPr>
                <a:t>Management</a:t>
              </a:r>
            </a:p>
          </p:txBody>
        </p:sp>
      </p:grpSp>
      <p:grpSp>
        <p:nvGrpSpPr>
          <p:cNvPr id="36" name="Group 36"/>
          <p:cNvGrpSpPr/>
          <p:nvPr/>
        </p:nvGrpSpPr>
        <p:grpSpPr>
          <a:xfrm>
            <a:off x="7217769" y="8197863"/>
            <a:ext cx="1185472" cy="370456"/>
            <a:chOff x="0" y="0"/>
            <a:chExt cx="1580629" cy="493941"/>
          </a:xfrm>
        </p:grpSpPr>
        <p:sp>
          <p:nvSpPr>
            <p:cNvPr id="37" name="Freeform 37"/>
            <p:cNvSpPr/>
            <p:nvPr/>
          </p:nvSpPr>
          <p:spPr>
            <a:xfrm>
              <a:off x="0" y="0"/>
              <a:ext cx="1580626" cy="493945"/>
            </a:xfrm>
            <a:custGeom>
              <a:avLst/>
              <a:gdLst/>
              <a:ahLst/>
              <a:cxnLst/>
              <a:rect l="l" t="t" r="r" b="b"/>
              <a:pathLst>
                <a:path w="1580626" h="493945">
                  <a:moveTo>
                    <a:pt x="0" y="0"/>
                  </a:moveTo>
                  <a:lnTo>
                    <a:pt x="1580626" y="0"/>
                  </a:lnTo>
                  <a:lnTo>
                    <a:pt x="1580626" y="493945"/>
                  </a:lnTo>
                  <a:lnTo>
                    <a:pt x="0" y="493945"/>
                  </a:lnTo>
                  <a:close/>
                </a:path>
              </a:pathLst>
            </a:custGeom>
            <a:blipFill>
              <a:blip r:embed="rId4">
                <a:alphaModFix amt="0"/>
              </a:blip>
              <a:stretch>
                <a:fillRect t="-12352" b="-12351"/>
              </a:stretch>
            </a:blipFill>
          </p:spPr>
          <p:txBody>
            <a:bodyPr/>
            <a:lstStyle/>
            <a:p>
              <a:endParaRPr lang="en-US"/>
            </a:p>
          </p:txBody>
        </p:sp>
        <p:sp>
          <p:nvSpPr>
            <p:cNvPr id="38" name="TextBox 38"/>
            <p:cNvSpPr txBox="1"/>
            <p:nvPr/>
          </p:nvSpPr>
          <p:spPr>
            <a:xfrm>
              <a:off x="0" y="-9525"/>
              <a:ext cx="1580629" cy="503466"/>
            </a:xfrm>
            <a:prstGeom prst="rect">
              <a:avLst/>
            </a:prstGeom>
          </p:spPr>
          <p:txBody>
            <a:bodyPr lIns="0" tIns="0" rIns="0" bIns="0" rtlCol="0" anchor="ctr"/>
            <a:lstStyle/>
            <a:p>
              <a:pPr algn="ctr">
                <a:lnSpc>
                  <a:spcPts val="2160"/>
                </a:lnSpc>
              </a:pPr>
              <a:r>
                <a:rPr lang="en-US" sz="1800" b="1">
                  <a:solidFill>
                    <a:srgbClr val="101638"/>
                  </a:solidFill>
                  <a:latin typeface="DejaVu Sans Bold"/>
                  <a:ea typeface="DejaVu Sans Bold"/>
                  <a:cs typeface="DejaVu Sans Bold"/>
                  <a:sym typeface="DejaVu Sans Bold"/>
                </a:rPr>
                <a:t>$50K</a:t>
              </a:r>
            </a:p>
          </p:txBody>
        </p:sp>
      </p:grpSp>
      <p:grpSp>
        <p:nvGrpSpPr>
          <p:cNvPr id="39" name="Group 39"/>
          <p:cNvGrpSpPr/>
          <p:nvPr/>
        </p:nvGrpSpPr>
        <p:grpSpPr>
          <a:xfrm>
            <a:off x="2277361" y="2937767"/>
            <a:ext cx="1338072" cy="1338072"/>
            <a:chOff x="0" y="0"/>
            <a:chExt cx="1784096" cy="1784096"/>
          </a:xfrm>
        </p:grpSpPr>
        <p:sp>
          <p:nvSpPr>
            <p:cNvPr id="40" name="Freeform 40"/>
            <p:cNvSpPr/>
            <p:nvPr/>
          </p:nvSpPr>
          <p:spPr>
            <a:xfrm>
              <a:off x="0" y="0"/>
              <a:ext cx="1784096" cy="1784096"/>
            </a:xfrm>
            <a:custGeom>
              <a:avLst/>
              <a:gdLst/>
              <a:ahLst/>
              <a:cxnLst/>
              <a:rect l="l" t="t" r="r" b="b"/>
              <a:pathLst>
                <a:path w="1784096" h="1784096">
                  <a:moveTo>
                    <a:pt x="0" y="892048"/>
                  </a:moveTo>
                  <a:cubicBezTo>
                    <a:pt x="0" y="399415"/>
                    <a:pt x="399415" y="0"/>
                    <a:pt x="892048" y="0"/>
                  </a:cubicBezTo>
                  <a:cubicBezTo>
                    <a:pt x="1384681" y="0"/>
                    <a:pt x="1784096" y="399415"/>
                    <a:pt x="1784096" y="892048"/>
                  </a:cubicBezTo>
                  <a:cubicBezTo>
                    <a:pt x="1784096" y="1384681"/>
                    <a:pt x="1384681" y="1784096"/>
                    <a:pt x="892048" y="1784096"/>
                  </a:cubicBezTo>
                  <a:cubicBezTo>
                    <a:pt x="399415" y="1784096"/>
                    <a:pt x="0" y="1384681"/>
                    <a:pt x="0" y="892048"/>
                  </a:cubicBezTo>
                  <a:close/>
                </a:path>
              </a:pathLst>
            </a:custGeom>
            <a:solidFill>
              <a:srgbClr val="FFDCE7"/>
            </a:solidFill>
            <a:ln w="12700" cap="sq">
              <a:solidFill>
                <a:srgbClr val="FFDCE7"/>
              </a:solidFill>
              <a:prstDash val="solid"/>
              <a:miter/>
            </a:ln>
          </p:spPr>
          <p:txBody>
            <a:bodyPr/>
            <a:lstStyle/>
            <a:p>
              <a:endParaRPr lang="en-US"/>
            </a:p>
          </p:txBody>
        </p:sp>
      </p:grpSp>
      <p:grpSp>
        <p:nvGrpSpPr>
          <p:cNvPr id="41" name="Group 41"/>
          <p:cNvGrpSpPr/>
          <p:nvPr/>
        </p:nvGrpSpPr>
        <p:grpSpPr>
          <a:xfrm>
            <a:off x="2383117" y="3176054"/>
            <a:ext cx="1126569" cy="463877"/>
            <a:chOff x="0" y="0"/>
            <a:chExt cx="1502092" cy="618503"/>
          </a:xfrm>
        </p:grpSpPr>
        <p:sp>
          <p:nvSpPr>
            <p:cNvPr id="42" name="Freeform 42"/>
            <p:cNvSpPr/>
            <p:nvPr/>
          </p:nvSpPr>
          <p:spPr>
            <a:xfrm>
              <a:off x="0" y="0"/>
              <a:ext cx="1502089" cy="618507"/>
            </a:xfrm>
            <a:custGeom>
              <a:avLst/>
              <a:gdLst/>
              <a:ahLst/>
              <a:cxnLst/>
              <a:rect l="l" t="t" r="r" b="b"/>
              <a:pathLst>
                <a:path w="1502089" h="618507">
                  <a:moveTo>
                    <a:pt x="0" y="0"/>
                  </a:moveTo>
                  <a:lnTo>
                    <a:pt x="1502089" y="0"/>
                  </a:lnTo>
                  <a:lnTo>
                    <a:pt x="1502089" y="618507"/>
                  </a:lnTo>
                  <a:lnTo>
                    <a:pt x="0" y="618507"/>
                  </a:lnTo>
                  <a:close/>
                </a:path>
              </a:pathLst>
            </a:custGeom>
            <a:blipFill>
              <a:blip r:embed="rId4">
                <a:alphaModFix amt="0"/>
              </a:blip>
              <a:stretch>
                <a:fillRect l="-2830" r="-2830"/>
              </a:stretch>
            </a:blipFill>
          </p:spPr>
          <p:txBody>
            <a:bodyPr/>
            <a:lstStyle/>
            <a:p>
              <a:endParaRPr lang="en-US"/>
            </a:p>
          </p:txBody>
        </p:sp>
        <p:sp>
          <p:nvSpPr>
            <p:cNvPr id="43" name="TextBox 43"/>
            <p:cNvSpPr txBox="1"/>
            <p:nvPr/>
          </p:nvSpPr>
          <p:spPr>
            <a:xfrm>
              <a:off x="0" y="-9525"/>
              <a:ext cx="1502092" cy="628028"/>
            </a:xfrm>
            <a:prstGeom prst="rect">
              <a:avLst/>
            </a:prstGeom>
          </p:spPr>
          <p:txBody>
            <a:bodyPr lIns="0" tIns="0" rIns="0" bIns="0" rtlCol="0" anchor="ctr"/>
            <a:lstStyle/>
            <a:p>
              <a:pPr algn="ctr">
                <a:lnSpc>
                  <a:spcPts val="1439"/>
                </a:lnSpc>
              </a:pPr>
              <a:r>
                <a:rPr lang="en-US" sz="1200">
                  <a:solidFill>
                    <a:srgbClr val="101638"/>
                  </a:solidFill>
                  <a:latin typeface="DejaVu Sans Light"/>
                  <a:ea typeface="DejaVu Sans Light"/>
                  <a:cs typeface="DejaVu Sans Light"/>
                  <a:sym typeface="DejaVu Sans Light"/>
                </a:rPr>
                <a:t>Research &amp;</a:t>
              </a:r>
            </a:p>
            <a:p>
              <a:pPr algn="ctr">
                <a:lnSpc>
                  <a:spcPts val="1439"/>
                </a:lnSpc>
              </a:pPr>
              <a:r>
                <a:rPr lang="en-US" sz="1200">
                  <a:solidFill>
                    <a:srgbClr val="101638"/>
                  </a:solidFill>
                  <a:latin typeface="DejaVu Sans Light"/>
                  <a:ea typeface="DejaVu Sans Light"/>
                  <a:cs typeface="DejaVu Sans Light"/>
                  <a:sym typeface="DejaVu Sans Light"/>
                </a:rPr>
                <a:t>Testing</a:t>
              </a:r>
            </a:p>
          </p:txBody>
        </p:sp>
      </p:grpSp>
      <p:grpSp>
        <p:nvGrpSpPr>
          <p:cNvPr id="44" name="Group 44"/>
          <p:cNvGrpSpPr/>
          <p:nvPr/>
        </p:nvGrpSpPr>
        <p:grpSpPr>
          <a:xfrm>
            <a:off x="2416254" y="3726085"/>
            <a:ext cx="1060294" cy="331346"/>
            <a:chOff x="0" y="0"/>
            <a:chExt cx="1413726" cy="441795"/>
          </a:xfrm>
        </p:grpSpPr>
        <p:sp>
          <p:nvSpPr>
            <p:cNvPr id="45" name="Freeform 45"/>
            <p:cNvSpPr/>
            <p:nvPr/>
          </p:nvSpPr>
          <p:spPr>
            <a:xfrm>
              <a:off x="0" y="0"/>
              <a:ext cx="1413730" cy="441790"/>
            </a:xfrm>
            <a:custGeom>
              <a:avLst/>
              <a:gdLst/>
              <a:ahLst/>
              <a:cxnLst/>
              <a:rect l="l" t="t" r="r" b="b"/>
              <a:pathLst>
                <a:path w="1413730" h="441790">
                  <a:moveTo>
                    <a:pt x="0" y="0"/>
                  </a:moveTo>
                  <a:lnTo>
                    <a:pt x="1413730" y="0"/>
                  </a:lnTo>
                  <a:lnTo>
                    <a:pt x="1413730" y="441790"/>
                  </a:lnTo>
                  <a:lnTo>
                    <a:pt x="0" y="441790"/>
                  </a:lnTo>
                  <a:close/>
                </a:path>
              </a:pathLst>
            </a:custGeom>
            <a:blipFill>
              <a:blip r:embed="rId4">
                <a:alphaModFix amt="0"/>
              </a:blip>
              <a:stretch>
                <a:fillRect t="-12351" b="-12352"/>
              </a:stretch>
            </a:blipFill>
          </p:spPr>
          <p:txBody>
            <a:bodyPr/>
            <a:lstStyle/>
            <a:p>
              <a:endParaRPr lang="en-US"/>
            </a:p>
          </p:txBody>
        </p:sp>
        <p:sp>
          <p:nvSpPr>
            <p:cNvPr id="46" name="TextBox 46"/>
            <p:cNvSpPr txBox="1"/>
            <p:nvPr/>
          </p:nvSpPr>
          <p:spPr>
            <a:xfrm>
              <a:off x="0" y="-9525"/>
              <a:ext cx="1413726" cy="451320"/>
            </a:xfrm>
            <a:prstGeom prst="rect">
              <a:avLst/>
            </a:prstGeom>
          </p:spPr>
          <p:txBody>
            <a:bodyPr lIns="0" tIns="0" rIns="0" bIns="0" rtlCol="0" anchor="ctr"/>
            <a:lstStyle/>
            <a:p>
              <a:pPr algn="ctr">
                <a:lnSpc>
                  <a:spcPts val="2160"/>
                </a:lnSpc>
              </a:pPr>
              <a:r>
                <a:rPr lang="en-US" sz="1800" b="1">
                  <a:solidFill>
                    <a:srgbClr val="101638"/>
                  </a:solidFill>
                  <a:latin typeface="DejaVu Sans Bold"/>
                  <a:ea typeface="DejaVu Sans Bold"/>
                  <a:cs typeface="DejaVu Sans Bold"/>
                  <a:sym typeface="DejaVu Sans Bold"/>
                </a:rPr>
                <a:t>$40K</a:t>
              </a:r>
            </a:p>
          </p:txBody>
        </p:sp>
      </p:grpSp>
      <p:grpSp>
        <p:nvGrpSpPr>
          <p:cNvPr id="47" name="Group 47"/>
          <p:cNvGrpSpPr/>
          <p:nvPr/>
        </p:nvGrpSpPr>
        <p:grpSpPr>
          <a:xfrm>
            <a:off x="11624567" y="2645664"/>
            <a:ext cx="1338072" cy="1338072"/>
            <a:chOff x="0" y="0"/>
            <a:chExt cx="1784096" cy="1784096"/>
          </a:xfrm>
        </p:grpSpPr>
        <p:sp>
          <p:nvSpPr>
            <p:cNvPr id="48" name="Freeform 48"/>
            <p:cNvSpPr/>
            <p:nvPr/>
          </p:nvSpPr>
          <p:spPr>
            <a:xfrm>
              <a:off x="0" y="0"/>
              <a:ext cx="1784096" cy="1784096"/>
            </a:xfrm>
            <a:custGeom>
              <a:avLst/>
              <a:gdLst/>
              <a:ahLst/>
              <a:cxnLst/>
              <a:rect l="l" t="t" r="r" b="b"/>
              <a:pathLst>
                <a:path w="1784096" h="1784096">
                  <a:moveTo>
                    <a:pt x="0" y="892048"/>
                  </a:moveTo>
                  <a:cubicBezTo>
                    <a:pt x="0" y="399415"/>
                    <a:pt x="399415" y="0"/>
                    <a:pt x="892048" y="0"/>
                  </a:cubicBezTo>
                  <a:cubicBezTo>
                    <a:pt x="1384681" y="0"/>
                    <a:pt x="1784096" y="399415"/>
                    <a:pt x="1784096" y="892048"/>
                  </a:cubicBezTo>
                  <a:cubicBezTo>
                    <a:pt x="1784096" y="1384681"/>
                    <a:pt x="1384681" y="1784096"/>
                    <a:pt x="892048" y="1784096"/>
                  </a:cubicBezTo>
                  <a:cubicBezTo>
                    <a:pt x="399415" y="1784096"/>
                    <a:pt x="0" y="1384681"/>
                    <a:pt x="0" y="892048"/>
                  </a:cubicBezTo>
                  <a:close/>
                </a:path>
              </a:pathLst>
            </a:custGeom>
            <a:solidFill>
              <a:srgbClr val="FFDEC1"/>
            </a:solidFill>
            <a:ln w="12700" cap="sq">
              <a:solidFill>
                <a:srgbClr val="FFDEC1"/>
              </a:solidFill>
              <a:prstDash val="solid"/>
              <a:miter/>
            </a:ln>
          </p:spPr>
          <p:txBody>
            <a:bodyPr/>
            <a:lstStyle/>
            <a:p>
              <a:endParaRPr lang="en-US"/>
            </a:p>
          </p:txBody>
        </p:sp>
      </p:grpSp>
      <p:grpSp>
        <p:nvGrpSpPr>
          <p:cNvPr id="49" name="Group 49"/>
          <p:cNvGrpSpPr/>
          <p:nvPr/>
        </p:nvGrpSpPr>
        <p:grpSpPr>
          <a:xfrm>
            <a:off x="11730314" y="2883951"/>
            <a:ext cx="1126569" cy="463877"/>
            <a:chOff x="0" y="0"/>
            <a:chExt cx="1502092" cy="618503"/>
          </a:xfrm>
        </p:grpSpPr>
        <p:sp>
          <p:nvSpPr>
            <p:cNvPr id="50" name="Freeform 50"/>
            <p:cNvSpPr/>
            <p:nvPr/>
          </p:nvSpPr>
          <p:spPr>
            <a:xfrm>
              <a:off x="0" y="0"/>
              <a:ext cx="1502089" cy="618507"/>
            </a:xfrm>
            <a:custGeom>
              <a:avLst/>
              <a:gdLst/>
              <a:ahLst/>
              <a:cxnLst/>
              <a:rect l="l" t="t" r="r" b="b"/>
              <a:pathLst>
                <a:path w="1502089" h="618507">
                  <a:moveTo>
                    <a:pt x="0" y="0"/>
                  </a:moveTo>
                  <a:lnTo>
                    <a:pt x="1502089" y="0"/>
                  </a:lnTo>
                  <a:lnTo>
                    <a:pt x="1502089" y="618507"/>
                  </a:lnTo>
                  <a:lnTo>
                    <a:pt x="0" y="618507"/>
                  </a:lnTo>
                  <a:close/>
                </a:path>
              </a:pathLst>
            </a:custGeom>
            <a:blipFill>
              <a:blip r:embed="rId4">
                <a:alphaModFix amt="0"/>
              </a:blip>
              <a:stretch>
                <a:fillRect l="-2830" r="-2830"/>
              </a:stretch>
            </a:blipFill>
          </p:spPr>
          <p:txBody>
            <a:bodyPr/>
            <a:lstStyle/>
            <a:p>
              <a:endParaRPr lang="en-US"/>
            </a:p>
          </p:txBody>
        </p:sp>
        <p:sp>
          <p:nvSpPr>
            <p:cNvPr id="51" name="TextBox 51"/>
            <p:cNvSpPr txBox="1"/>
            <p:nvPr/>
          </p:nvSpPr>
          <p:spPr>
            <a:xfrm>
              <a:off x="0" y="-9525"/>
              <a:ext cx="1502092" cy="628028"/>
            </a:xfrm>
            <a:prstGeom prst="rect">
              <a:avLst/>
            </a:prstGeom>
          </p:spPr>
          <p:txBody>
            <a:bodyPr lIns="0" tIns="0" rIns="0" bIns="0" rtlCol="0" anchor="ctr"/>
            <a:lstStyle/>
            <a:p>
              <a:pPr algn="ctr">
                <a:lnSpc>
                  <a:spcPts val="1439"/>
                </a:lnSpc>
              </a:pPr>
              <a:r>
                <a:rPr lang="en-US" sz="1200">
                  <a:solidFill>
                    <a:srgbClr val="101638"/>
                  </a:solidFill>
                  <a:latin typeface="DejaVu Sans Light"/>
                  <a:ea typeface="DejaVu Sans Light"/>
                  <a:cs typeface="DejaVu Sans Light"/>
                  <a:sym typeface="DejaVu Sans Light"/>
                </a:rPr>
                <a:t>Measurement</a:t>
              </a:r>
            </a:p>
            <a:p>
              <a:pPr algn="ctr">
                <a:lnSpc>
                  <a:spcPts val="1439"/>
                </a:lnSpc>
              </a:pPr>
              <a:r>
                <a:rPr lang="en-US" sz="1200">
                  <a:solidFill>
                    <a:srgbClr val="101638"/>
                  </a:solidFill>
                  <a:latin typeface="DejaVu Sans Light"/>
                  <a:ea typeface="DejaVu Sans Light"/>
                  <a:cs typeface="DejaVu Sans Light"/>
                  <a:sym typeface="DejaVu Sans Light"/>
                </a:rPr>
                <a:t>&amp; Analytics</a:t>
              </a:r>
            </a:p>
          </p:txBody>
        </p:sp>
      </p:grpSp>
      <p:grpSp>
        <p:nvGrpSpPr>
          <p:cNvPr id="52" name="Group 52"/>
          <p:cNvGrpSpPr/>
          <p:nvPr/>
        </p:nvGrpSpPr>
        <p:grpSpPr>
          <a:xfrm>
            <a:off x="11763451" y="3433982"/>
            <a:ext cx="1060294" cy="331346"/>
            <a:chOff x="0" y="0"/>
            <a:chExt cx="1413726" cy="441795"/>
          </a:xfrm>
        </p:grpSpPr>
        <p:sp>
          <p:nvSpPr>
            <p:cNvPr id="53" name="Freeform 53"/>
            <p:cNvSpPr/>
            <p:nvPr/>
          </p:nvSpPr>
          <p:spPr>
            <a:xfrm>
              <a:off x="0" y="0"/>
              <a:ext cx="1413730" cy="441790"/>
            </a:xfrm>
            <a:custGeom>
              <a:avLst/>
              <a:gdLst/>
              <a:ahLst/>
              <a:cxnLst/>
              <a:rect l="l" t="t" r="r" b="b"/>
              <a:pathLst>
                <a:path w="1413730" h="441790">
                  <a:moveTo>
                    <a:pt x="0" y="0"/>
                  </a:moveTo>
                  <a:lnTo>
                    <a:pt x="1413730" y="0"/>
                  </a:lnTo>
                  <a:lnTo>
                    <a:pt x="1413730" y="441790"/>
                  </a:lnTo>
                  <a:lnTo>
                    <a:pt x="0" y="441790"/>
                  </a:lnTo>
                  <a:close/>
                </a:path>
              </a:pathLst>
            </a:custGeom>
            <a:blipFill>
              <a:blip r:embed="rId4">
                <a:alphaModFix amt="0"/>
              </a:blip>
              <a:stretch>
                <a:fillRect t="-12351" b="-12352"/>
              </a:stretch>
            </a:blipFill>
          </p:spPr>
          <p:txBody>
            <a:bodyPr/>
            <a:lstStyle/>
            <a:p>
              <a:endParaRPr lang="en-US"/>
            </a:p>
          </p:txBody>
        </p:sp>
        <p:sp>
          <p:nvSpPr>
            <p:cNvPr id="54" name="TextBox 54"/>
            <p:cNvSpPr txBox="1"/>
            <p:nvPr/>
          </p:nvSpPr>
          <p:spPr>
            <a:xfrm>
              <a:off x="0" y="-9525"/>
              <a:ext cx="1413726" cy="451320"/>
            </a:xfrm>
            <a:prstGeom prst="rect">
              <a:avLst/>
            </a:prstGeom>
          </p:spPr>
          <p:txBody>
            <a:bodyPr lIns="0" tIns="0" rIns="0" bIns="0" rtlCol="0" anchor="ctr"/>
            <a:lstStyle/>
            <a:p>
              <a:pPr algn="ctr">
                <a:lnSpc>
                  <a:spcPts val="2160"/>
                </a:lnSpc>
              </a:pPr>
              <a:r>
                <a:rPr lang="en-US" sz="1800" b="1">
                  <a:solidFill>
                    <a:srgbClr val="101638"/>
                  </a:solidFill>
                  <a:latin typeface="DejaVu Sans Bold"/>
                  <a:ea typeface="DejaVu Sans Bold"/>
                  <a:cs typeface="DejaVu Sans Bold"/>
                  <a:sym typeface="DejaVu Sans Bold"/>
                </a:rPr>
                <a:t>$40K</a:t>
              </a:r>
            </a:p>
          </p:txBody>
        </p:sp>
      </p:grpSp>
      <p:grpSp>
        <p:nvGrpSpPr>
          <p:cNvPr id="55" name="Group 55"/>
          <p:cNvGrpSpPr/>
          <p:nvPr/>
        </p:nvGrpSpPr>
        <p:grpSpPr>
          <a:xfrm>
            <a:off x="11971020" y="6535417"/>
            <a:ext cx="949957" cy="949957"/>
            <a:chOff x="0" y="0"/>
            <a:chExt cx="1266609" cy="1266609"/>
          </a:xfrm>
        </p:grpSpPr>
        <p:sp>
          <p:nvSpPr>
            <p:cNvPr id="56" name="Freeform 56"/>
            <p:cNvSpPr/>
            <p:nvPr/>
          </p:nvSpPr>
          <p:spPr>
            <a:xfrm>
              <a:off x="0" y="0"/>
              <a:ext cx="1266571" cy="1266571"/>
            </a:xfrm>
            <a:custGeom>
              <a:avLst/>
              <a:gdLst/>
              <a:ahLst/>
              <a:cxnLst/>
              <a:rect l="l" t="t" r="r" b="b"/>
              <a:pathLst>
                <a:path w="1266571" h="1266571">
                  <a:moveTo>
                    <a:pt x="0" y="633349"/>
                  </a:moveTo>
                  <a:cubicBezTo>
                    <a:pt x="0" y="283591"/>
                    <a:pt x="283591" y="0"/>
                    <a:pt x="633349" y="0"/>
                  </a:cubicBezTo>
                  <a:cubicBezTo>
                    <a:pt x="983107" y="0"/>
                    <a:pt x="1266571" y="283591"/>
                    <a:pt x="1266571" y="633349"/>
                  </a:cubicBezTo>
                  <a:cubicBezTo>
                    <a:pt x="1266571" y="983107"/>
                    <a:pt x="983107" y="1266571"/>
                    <a:pt x="633349" y="1266571"/>
                  </a:cubicBezTo>
                  <a:cubicBezTo>
                    <a:pt x="283591" y="1266571"/>
                    <a:pt x="0" y="983107"/>
                    <a:pt x="0" y="633349"/>
                  </a:cubicBezTo>
                  <a:close/>
                </a:path>
              </a:pathLst>
            </a:custGeom>
            <a:solidFill>
              <a:srgbClr val="F9C2D4"/>
            </a:solidFill>
            <a:ln w="12700" cap="sq">
              <a:solidFill>
                <a:srgbClr val="F9C2D4"/>
              </a:solidFill>
              <a:prstDash val="solid"/>
              <a:miter/>
            </a:ln>
          </p:spPr>
          <p:txBody>
            <a:bodyPr/>
            <a:lstStyle/>
            <a:p>
              <a:endParaRPr lang="en-US"/>
            </a:p>
          </p:txBody>
        </p:sp>
      </p:grpSp>
      <p:grpSp>
        <p:nvGrpSpPr>
          <p:cNvPr id="57" name="Group 57"/>
          <p:cNvGrpSpPr/>
          <p:nvPr/>
        </p:nvGrpSpPr>
        <p:grpSpPr>
          <a:xfrm>
            <a:off x="12047668" y="6705790"/>
            <a:ext cx="796671" cy="328041"/>
            <a:chOff x="0" y="0"/>
            <a:chExt cx="1062228" cy="437388"/>
          </a:xfrm>
        </p:grpSpPr>
        <p:sp>
          <p:nvSpPr>
            <p:cNvPr id="58" name="Freeform 58"/>
            <p:cNvSpPr/>
            <p:nvPr/>
          </p:nvSpPr>
          <p:spPr>
            <a:xfrm>
              <a:off x="0" y="0"/>
              <a:ext cx="1062228" cy="437388"/>
            </a:xfrm>
            <a:custGeom>
              <a:avLst/>
              <a:gdLst/>
              <a:ahLst/>
              <a:cxnLst/>
              <a:rect l="l" t="t" r="r" b="b"/>
              <a:pathLst>
                <a:path w="1062228" h="437388">
                  <a:moveTo>
                    <a:pt x="0" y="0"/>
                  </a:moveTo>
                  <a:lnTo>
                    <a:pt x="1062228" y="0"/>
                  </a:lnTo>
                  <a:lnTo>
                    <a:pt x="1062228" y="437388"/>
                  </a:lnTo>
                  <a:lnTo>
                    <a:pt x="0" y="437388"/>
                  </a:lnTo>
                  <a:close/>
                </a:path>
              </a:pathLst>
            </a:custGeom>
            <a:blipFill>
              <a:blip r:embed="rId4">
                <a:alphaModFix amt="0"/>
              </a:blip>
              <a:stretch>
                <a:fillRect l="-2830" r="-2830"/>
              </a:stretch>
            </a:blipFill>
          </p:spPr>
          <p:txBody>
            <a:bodyPr/>
            <a:lstStyle/>
            <a:p>
              <a:endParaRPr lang="en-US"/>
            </a:p>
          </p:txBody>
        </p:sp>
        <p:sp>
          <p:nvSpPr>
            <p:cNvPr id="59" name="TextBox 59"/>
            <p:cNvSpPr txBox="1"/>
            <p:nvPr/>
          </p:nvSpPr>
          <p:spPr>
            <a:xfrm>
              <a:off x="0" y="0"/>
              <a:ext cx="1062228" cy="437388"/>
            </a:xfrm>
            <a:prstGeom prst="rect">
              <a:avLst/>
            </a:prstGeom>
          </p:spPr>
          <p:txBody>
            <a:bodyPr lIns="0" tIns="0" rIns="0" bIns="0" rtlCol="0" anchor="ctr"/>
            <a:lstStyle/>
            <a:p>
              <a:pPr algn="ctr">
                <a:lnSpc>
                  <a:spcPts val="1080"/>
                </a:lnSpc>
              </a:pPr>
              <a:r>
                <a:rPr lang="en-US" sz="900">
                  <a:solidFill>
                    <a:srgbClr val="101638"/>
                  </a:solidFill>
                  <a:latin typeface="DejaVu Sans Light"/>
                  <a:ea typeface="DejaVu Sans Light"/>
                  <a:cs typeface="DejaVu Sans Light"/>
                  <a:sym typeface="DejaVu Sans Light"/>
                </a:rPr>
                <a:t>Contingency</a:t>
              </a:r>
            </a:p>
          </p:txBody>
        </p:sp>
      </p:grpSp>
      <p:grpSp>
        <p:nvGrpSpPr>
          <p:cNvPr id="60" name="Group 60"/>
          <p:cNvGrpSpPr/>
          <p:nvPr/>
        </p:nvGrpSpPr>
        <p:grpSpPr>
          <a:xfrm>
            <a:off x="12071099" y="7094753"/>
            <a:ext cx="749808" cy="234315"/>
            <a:chOff x="0" y="0"/>
            <a:chExt cx="999744" cy="312420"/>
          </a:xfrm>
        </p:grpSpPr>
        <p:sp>
          <p:nvSpPr>
            <p:cNvPr id="61" name="Freeform 61"/>
            <p:cNvSpPr/>
            <p:nvPr/>
          </p:nvSpPr>
          <p:spPr>
            <a:xfrm>
              <a:off x="0" y="0"/>
              <a:ext cx="999744" cy="312420"/>
            </a:xfrm>
            <a:custGeom>
              <a:avLst/>
              <a:gdLst/>
              <a:ahLst/>
              <a:cxnLst/>
              <a:rect l="l" t="t" r="r" b="b"/>
              <a:pathLst>
                <a:path w="999744" h="312420">
                  <a:moveTo>
                    <a:pt x="0" y="0"/>
                  </a:moveTo>
                  <a:lnTo>
                    <a:pt x="999744" y="0"/>
                  </a:lnTo>
                  <a:lnTo>
                    <a:pt x="999744" y="312420"/>
                  </a:lnTo>
                  <a:lnTo>
                    <a:pt x="0" y="312420"/>
                  </a:lnTo>
                  <a:close/>
                </a:path>
              </a:pathLst>
            </a:custGeom>
            <a:blipFill>
              <a:blip r:embed="rId4">
                <a:alphaModFix amt="0"/>
              </a:blip>
              <a:stretch>
                <a:fillRect t="-12352" b="-12352"/>
              </a:stretch>
            </a:blipFill>
          </p:spPr>
          <p:txBody>
            <a:bodyPr/>
            <a:lstStyle/>
            <a:p>
              <a:endParaRPr lang="en-US"/>
            </a:p>
          </p:txBody>
        </p:sp>
        <p:sp>
          <p:nvSpPr>
            <p:cNvPr id="62" name="TextBox 62"/>
            <p:cNvSpPr txBox="1"/>
            <p:nvPr/>
          </p:nvSpPr>
          <p:spPr>
            <a:xfrm>
              <a:off x="0" y="-19050"/>
              <a:ext cx="999744" cy="331470"/>
            </a:xfrm>
            <a:prstGeom prst="rect">
              <a:avLst/>
            </a:prstGeom>
          </p:spPr>
          <p:txBody>
            <a:bodyPr lIns="0" tIns="0" rIns="0" bIns="0" rtlCol="0" anchor="ctr"/>
            <a:lstStyle/>
            <a:p>
              <a:pPr algn="ctr">
                <a:lnSpc>
                  <a:spcPts val="1800"/>
                </a:lnSpc>
              </a:pPr>
              <a:r>
                <a:rPr lang="en-US" sz="1500" b="1">
                  <a:solidFill>
                    <a:srgbClr val="101638"/>
                  </a:solidFill>
                  <a:latin typeface="DejaVu Sans Bold"/>
                  <a:ea typeface="DejaVu Sans Bold"/>
                  <a:cs typeface="DejaVu Sans Bold"/>
                  <a:sym typeface="DejaVu Sans Bold"/>
                </a:rPr>
                <a:t>$20K</a:t>
              </a:r>
            </a:p>
          </p:txBody>
        </p:sp>
      </p:grpSp>
      <p:grpSp>
        <p:nvGrpSpPr>
          <p:cNvPr id="63" name="Group 63"/>
          <p:cNvGrpSpPr/>
          <p:nvPr/>
        </p:nvGrpSpPr>
        <p:grpSpPr>
          <a:xfrm>
            <a:off x="1464564" y="9131303"/>
            <a:ext cx="10160003" cy="571500"/>
            <a:chOff x="0" y="0"/>
            <a:chExt cx="13546671" cy="762000"/>
          </a:xfrm>
        </p:grpSpPr>
        <p:sp>
          <p:nvSpPr>
            <p:cNvPr id="64" name="Freeform 64"/>
            <p:cNvSpPr/>
            <p:nvPr/>
          </p:nvSpPr>
          <p:spPr>
            <a:xfrm>
              <a:off x="0" y="0"/>
              <a:ext cx="13546666" cy="762000"/>
            </a:xfrm>
            <a:custGeom>
              <a:avLst/>
              <a:gdLst/>
              <a:ahLst/>
              <a:cxnLst/>
              <a:rect l="l" t="t" r="r" b="b"/>
              <a:pathLst>
                <a:path w="13546666" h="762000">
                  <a:moveTo>
                    <a:pt x="0" y="0"/>
                  </a:moveTo>
                  <a:lnTo>
                    <a:pt x="13546666" y="0"/>
                  </a:lnTo>
                  <a:lnTo>
                    <a:pt x="13546666" y="762000"/>
                  </a:lnTo>
                  <a:lnTo>
                    <a:pt x="0" y="762000"/>
                  </a:lnTo>
                  <a:close/>
                </a:path>
              </a:pathLst>
            </a:custGeom>
            <a:blipFill>
              <a:blip r:embed="rId4">
                <a:alphaModFix amt="0"/>
              </a:blip>
              <a:stretch>
                <a:fillRect t="-296400" b="-296400"/>
              </a:stretch>
            </a:blipFill>
          </p:spPr>
          <p:txBody>
            <a:bodyPr/>
            <a:lstStyle/>
            <a:p>
              <a:endParaRPr lang="en-US"/>
            </a:p>
          </p:txBody>
        </p:sp>
        <p:sp>
          <p:nvSpPr>
            <p:cNvPr id="65" name="TextBox 65"/>
            <p:cNvSpPr txBox="1"/>
            <p:nvPr/>
          </p:nvSpPr>
          <p:spPr>
            <a:xfrm>
              <a:off x="0" y="-9525"/>
              <a:ext cx="13546671" cy="771525"/>
            </a:xfrm>
            <a:prstGeom prst="rect">
              <a:avLst/>
            </a:prstGeom>
          </p:spPr>
          <p:txBody>
            <a:bodyPr lIns="0" tIns="0" rIns="0" bIns="0" rtlCol="0" anchor="ctr"/>
            <a:lstStyle/>
            <a:p>
              <a:pPr algn="l">
                <a:lnSpc>
                  <a:spcPts val="3120"/>
                </a:lnSpc>
              </a:pPr>
              <a:r>
                <a:rPr lang="en-US" sz="2600" b="1">
                  <a:solidFill>
                    <a:srgbClr val="101638"/>
                  </a:solidFill>
                  <a:latin typeface="DejaVu Serif Bold"/>
                  <a:ea typeface="DejaVu Serif Bold"/>
                  <a:cs typeface="DejaVu Serif Bold"/>
                  <a:sym typeface="DejaVu Serif Bold"/>
                </a:rPr>
                <a:t>TOTAL INVESTMENT: $1 MILLION</a:t>
              </a:r>
            </a:p>
          </p:txBody>
        </p:sp>
      </p:grpSp>
      <p:grpSp>
        <p:nvGrpSpPr>
          <p:cNvPr id="66" name="Group 66"/>
          <p:cNvGrpSpPr/>
          <p:nvPr/>
        </p:nvGrpSpPr>
        <p:grpSpPr>
          <a:xfrm>
            <a:off x="0" y="8932918"/>
            <a:ext cx="1319787" cy="1128790"/>
            <a:chOff x="0" y="0"/>
            <a:chExt cx="347598" cy="297294"/>
          </a:xfrm>
        </p:grpSpPr>
        <p:sp>
          <p:nvSpPr>
            <p:cNvPr id="67" name="Freeform 67"/>
            <p:cNvSpPr/>
            <p:nvPr/>
          </p:nvSpPr>
          <p:spPr>
            <a:xfrm>
              <a:off x="0" y="0"/>
              <a:ext cx="347598" cy="297294"/>
            </a:xfrm>
            <a:custGeom>
              <a:avLst/>
              <a:gdLst/>
              <a:ahLst/>
              <a:cxnLst/>
              <a:rect l="l" t="t" r="r" b="b"/>
              <a:pathLst>
                <a:path w="347598" h="297294">
                  <a:moveTo>
                    <a:pt x="0" y="0"/>
                  </a:moveTo>
                  <a:lnTo>
                    <a:pt x="347598" y="0"/>
                  </a:lnTo>
                  <a:lnTo>
                    <a:pt x="347598" y="297294"/>
                  </a:lnTo>
                  <a:lnTo>
                    <a:pt x="0" y="297294"/>
                  </a:lnTo>
                  <a:close/>
                </a:path>
              </a:pathLst>
            </a:custGeom>
            <a:solidFill>
              <a:srgbClr val="F4EBDD"/>
            </a:solidFill>
          </p:spPr>
          <p:txBody>
            <a:bodyPr/>
            <a:lstStyle/>
            <a:p>
              <a:endParaRPr lang="en-US"/>
            </a:p>
          </p:txBody>
        </p:sp>
        <p:sp>
          <p:nvSpPr>
            <p:cNvPr id="68" name="TextBox 68"/>
            <p:cNvSpPr txBox="1"/>
            <p:nvPr/>
          </p:nvSpPr>
          <p:spPr>
            <a:xfrm>
              <a:off x="0" y="-9525"/>
              <a:ext cx="347598" cy="306819"/>
            </a:xfrm>
            <a:prstGeom prst="rect">
              <a:avLst/>
            </a:prstGeom>
          </p:spPr>
          <p:txBody>
            <a:bodyPr lIns="50800" tIns="50800" rIns="50800" bIns="50800" rtlCol="0" anchor="ctr"/>
            <a:lstStyle/>
            <a:p>
              <a:pPr algn="ctr">
                <a:lnSpc>
                  <a:spcPts val="2160"/>
                </a:lnSpc>
              </a:pPr>
              <a:endParaRPr/>
            </a:p>
          </p:txBody>
        </p:sp>
      </p:grpSp>
      <p:grpSp>
        <p:nvGrpSpPr>
          <p:cNvPr id="69" name="Group 69"/>
          <p:cNvGrpSpPr/>
          <p:nvPr/>
        </p:nvGrpSpPr>
        <p:grpSpPr>
          <a:xfrm>
            <a:off x="194562" y="9702803"/>
            <a:ext cx="2540003" cy="471884"/>
            <a:chOff x="0" y="0"/>
            <a:chExt cx="3386671" cy="629179"/>
          </a:xfrm>
        </p:grpSpPr>
        <p:sp>
          <p:nvSpPr>
            <p:cNvPr id="70" name="Freeform 70"/>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4">
                <a:alphaModFix amt="0"/>
              </a:blip>
              <a:stretch>
                <a:fillRect t="-69894" b="-39870"/>
              </a:stretch>
            </a:blipFill>
          </p:spPr>
          <p:txBody>
            <a:bodyPr/>
            <a:lstStyle/>
            <a:p>
              <a:endParaRPr lang="en-US"/>
            </a:p>
          </p:txBody>
        </p:sp>
        <p:sp>
          <p:nvSpPr>
            <p:cNvPr id="71" name="TextBox 71"/>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Jay</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12879"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t="-27" b="-27"/>
              </a:stretch>
            </a:blipFill>
          </p:spPr>
          <p:txBody>
            <a:bodyPr/>
            <a:lstStyle/>
            <a:p>
              <a:endParaRPr lang="en-US"/>
            </a:p>
          </p:txBody>
        </p:sp>
      </p:grpSp>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4">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CONCLUSION</a:t>
              </a:r>
            </a:p>
          </p:txBody>
        </p:sp>
      </p:grpSp>
      <p:grpSp>
        <p:nvGrpSpPr>
          <p:cNvPr id="7" name="Group 7"/>
          <p:cNvGrpSpPr/>
          <p:nvPr/>
        </p:nvGrpSpPr>
        <p:grpSpPr>
          <a:xfrm>
            <a:off x="2902696" y="2617470"/>
            <a:ext cx="5229863" cy="4112257"/>
            <a:chOff x="0" y="0"/>
            <a:chExt cx="6973151" cy="5483009"/>
          </a:xfrm>
        </p:grpSpPr>
        <p:sp>
          <p:nvSpPr>
            <p:cNvPr id="8" name="Freeform 8"/>
            <p:cNvSpPr/>
            <p:nvPr/>
          </p:nvSpPr>
          <p:spPr>
            <a:xfrm>
              <a:off x="0" y="0"/>
              <a:ext cx="6973062" cy="5482971"/>
            </a:xfrm>
            <a:custGeom>
              <a:avLst/>
              <a:gdLst/>
              <a:ahLst/>
              <a:cxnLst/>
              <a:rect l="l" t="t" r="r" b="b"/>
              <a:pathLst>
                <a:path w="6973062" h="5482971">
                  <a:moveTo>
                    <a:pt x="0" y="272415"/>
                  </a:moveTo>
                  <a:cubicBezTo>
                    <a:pt x="0" y="121920"/>
                    <a:pt x="121920" y="0"/>
                    <a:pt x="272415" y="0"/>
                  </a:cubicBezTo>
                  <a:lnTo>
                    <a:pt x="6700647" y="0"/>
                  </a:lnTo>
                  <a:cubicBezTo>
                    <a:pt x="6851142" y="0"/>
                    <a:pt x="6973062" y="121920"/>
                    <a:pt x="6973062" y="272415"/>
                  </a:cubicBezTo>
                  <a:lnTo>
                    <a:pt x="6973062" y="5210556"/>
                  </a:lnTo>
                  <a:cubicBezTo>
                    <a:pt x="6973062" y="5361051"/>
                    <a:pt x="6851142" y="5482971"/>
                    <a:pt x="6700647" y="5482971"/>
                  </a:cubicBezTo>
                  <a:lnTo>
                    <a:pt x="272415" y="5482971"/>
                  </a:lnTo>
                  <a:cubicBezTo>
                    <a:pt x="121920" y="5482971"/>
                    <a:pt x="0" y="5361051"/>
                    <a:pt x="0" y="5210556"/>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3231560" y="2944012"/>
            <a:ext cx="4572067" cy="805499"/>
            <a:chOff x="-89" y="-24132"/>
            <a:chExt cx="6096089" cy="1073999"/>
          </a:xfrm>
        </p:grpSpPr>
        <p:sp>
          <p:nvSpPr>
            <p:cNvPr id="10" name="Freeform 10"/>
            <p:cNvSpPr/>
            <p:nvPr/>
          </p:nvSpPr>
          <p:spPr>
            <a:xfrm>
              <a:off x="0" y="0"/>
              <a:ext cx="6096000" cy="1049867"/>
            </a:xfrm>
            <a:custGeom>
              <a:avLst/>
              <a:gdLst/>
              <a:ahLst/>
              <a:cxnLst/>
              <a:rect l="l" t="t" r="r" b="b"/>
              <a:pathLst>
                <a:path w="6096000" h="1049867">
                  <a:moveTo>
                    <a:pt x="0" y="0"/>
                  </a:moveTo>
                  <a:lnTo>
                    <a:pt x="6096000" y="0"/>
                  </a:lnTo>
                  <a:lnTo>
                    <a:pt x="6096000" y="1049867"/>
                  </a:lnTo>
                  <a:lnTo>
                    <a:pt x="0" y="1049867"/>
                  </a:lnTo>
                  <a:close/>
                </a:path>
              </a:pathLst>
            </a:custGeom>
            <a:blipFill>
              <a:blip r:embed="rId4">
                <a:alphaModFix amt="0"/>
              </a:blip>
              <a:stretch>
                <a:fillRect t="-63138" b="-63139"/>
              </a:stretch>
            </a:blipFill>
          </p:spPr>
          <p:txBody>
            <a:bodyPr/>
            <a:lstStyle/>
            <a:p>
              <a:endParaRPr lang="en-US"/>
            </a:p>
          </p:txBody>
        </p:sp>
        <p:sp>
          <p:nvSpPr>
            <p:cNvPr id="11" name="TextBox 11"/>
            <p:cNvSpPr txBox="1"/>
            <p:nvPr/>
          </p:nvSpPr>
          <p:spPr>
            <a:xfrm>
              <a:off x="-89" y="-24132"/>
              <a:ext cx="6096000" cy="1059396"/>
            </a:xfrm>
            <a:prstGeom prst="rect">
              <a:avLst/>
            </a:prstGeom>
          </p:spPr>
          <p:txBody>
            <a:bodyPr lIns="0" tIns="0" rIns="0" bIns="0" rtlCol="0" anchor="ctr"/>
            <a:lstStyle/>
            <a:p>
              <a:pPr algn="ctr">
                <a:lnSpc>
                  <a:spcPts val="3840"/>
                </a:lnSpc>
              </a:pPr>
              <a:r>
                <a:rPr lang="en-US" sz="3200" b="1" dirty="0">
                  <a:solidFill>
                    <a:srgbClr val="101638"/>
                  </a:solidFill>
                  <a:latin typeface="DejaVu Sans Bold"/>
                  <a:ea typeface="DejaVu Sans Bold"/>
                  <a:cs typeface="DejaVu Sans Bold"/>
                  <a:sym typeface="DejaVu Sans Bold"/>
                </a:rPr>
                <a:t>Build awareness</a:t>
              </a:r>
            </a:p>
          </p:txBody>
        </p:sp>
      </p:grpSp>
      <p:grpSp>
        <p:nvGrpSpPr>
          <p:cNvPr id="12" name="Group 12"/>
          <p:cNvGrpSpPr/>
          <p:nvPr/>
        </p:nvGrpSpPr>
        <p:grpSpPr>
          <a:xfrm>
            <a:off x="3231560" y="4146548"/>
            <a:ext cx="4572067" cy="1113151"/>
            <a:chOff x="-89" y="0"/>
            <a:chExt cx="6096089" cy="1484203"/>
          </a:xfrm>
        </p:grpSpPr>
        <p:sp>
          <p:nvSpPr>
            <p:cNvPr id="13" name="Freeform 13"/>
            <p:cNvSpPr/>
            <p:nvPr/>
          </p:nvSpPr>
          <p:spPr>
            <a:xfrm>
              <a:off x="0" y="0"/>
              <a:ext cx="6096000" cy="1405462"/>
            </a:xfrm>
            <a:custGeom>
              <a:avLst/>
              <a:gdLst/>
              <a:ahLst/>
              <a:cxnLst/>
              <a:rect l="l" t="t" r="r" b="b"/>
              <a:pathLst>
                <a:path w="6096000" h="1405462">
                  <a:moveTo>
                    <a:pt x="0" y="0"/>
                  </a:moveTo>
                  <a:lnTo>
                    <a:pt x="6096000" y="0"/>
                  </a:lnTo>
                  <a:lnTo>
                    <a:pt x="6096000" y="1405462"/>
                  </a:lnTo>
                  <a:lnTo>
                    <a:pt x="0" y="1405462"/>
                  </a:lnTo>
                  <a:close/>
                </a:path>
              </a:pathLst>
            </a:custGeom>
            <a:blipFill>
              <a:blip r:embed="rId4">
                <a:alphaModFix amt="0"/>
              </a:blip>
              <a:stretch>
                <a:fillRect t="-34513" b="-34513"/>
              </a:stretch>
            </a:blipFill>
          </p:spPr>
          <p:txBody>
            <a:bodyPr/>
            <a:lstStyle/>
            <a:p>
              <a:pPr algn="ctr"/>
              <a:endParaRPr lang="en-US"/>
            </a:p>
          </p:txBody>
        </p:sp>
        <p:sp>
          <p:nvSpPr>
            <p:cNvPr id="14" name="TextBox 14"/>
            <p:cNvSpPr txBox="1"/>
            <p:nvPr/>
          </p:nvSpPr>
          <p:spPr>
            <a:xfrm>
              <a:off x="-89" y="69211"/>
              <a:ext cx="6096000" cy="1414992"/>
            </a:xfrm>
            <a:prstGeom prst="rect">
              <a:avLst/>
            </a:prstGeom>
          </p:spPr>
          <p:txBody>
            <a:bodyPr lIns="0" tIns="0" rIns="0" bIns="0" rtlCol="0" anchor="ctr"/>
            <a:lstStyle/>
            <a:p>
              <a:pPr algn="ctr">
                <a:lnSpc>
                  <a:spcPts val="2999"/>
                </a:lnSpc>
              </a:pPr>
              <a:r>
                <a:rPr lang="en-US" sz="2499" dirty="0">
                  <a:solidFill>
                    <a:srgbClr val="101638"/>
                  </a:solidFill>
                  <a:latin typeface="DejaVu Sans Light"/>
                  <a:ea typeface="DejaVu Sans Light"/>
                  <a:cs typeface="DejaVu Sans Light"/>
                  <a:sym typeface="DejaVu Sans Light"/>
                </a:rPr>
                <a:t>Influencer Partnerships</a:t>
              </a:r>
            </a:p>
            <a:p>
              <a:pPr algn="ctr">
                <a:lnSpc>
                  <a:spcPts val="2999"/>
                </a:lnSpc>
              </a:pPr>
              <a:r>
                <a:rPr lang="en-US" sz="2499" dirty="0">
                  <a:solidFill>
                    <a:srgbClr val="101638"/>
                  </a:solidFill>
                  <a:latin typeface="DejaVu Sans Light"/>
                  <a:ea typeface="DejaVu Sans Light"/>
                  <a:cs typeface="DejaVu Sans Light"/>
                  <a:sym typeface="DejaVu Sans Light"/>
                </a:rPr>
                <a:t>Social Media Presence</a:t>
              </a:r>
            </a:p>
          </p:txBody>
        </p:sp>
      </p:grpSp>
      <p:grpSp>
        <p:nvGrpSpPr>
          <p:cNvPr id="15" name="Group 15"/>
          <p:cNvGrpSpPr/>
          <p:nvPr/>
        </p:nvGrpSpPr>
        <p:grpSpPr>
          <a:xfrm>
            <a:off x="9756202" y="2617467"/>
            <a:ext cx="5229863" cy="4112257"/>
            <a:chOff x="0" y="0"/>
            <a:chExt cx="6973151" cy="5483009"/>
          </a:xfrm>
        </p:grpSpPr>
        <p:sp>
          <p:nvSpPr>
            <p:cNvPr id="16" name="Freeform 16"/>
            <p:cNvSpPr/>
            <p:nvPr/>
          </p:nvSpPr>
          <p:spPr>
            <a:xfrm>
              <a:off x="0" y="0"/>
              <a:ext cx="6973062" cy="5482971"/>
            </a:xfrm>
            <a:custGeom>
              <a:avLst/>
              <a:gdLst/>
              <a:ahLst/>
              <a:cxnLst/>
              <a:rect l="l" t="t" r="r" b="b"/>
              <a:pathLst>
                <a:path w="6973062" h="5482971">
                  <a:moveTo>
                    <a:pt x="0" y="272415"/>
                  </a:moveTo>
                  <a:cubicBezTo>
                    <a:pt x="0" y="121920"/>
                    <a:pt x="121920" y="0"/>
                    <a:pt x="272415" y="0"/>
                  </a:cubicBezTo>
                  <a:lnTo>
                    <a:pt x="6700647" y="0"/>
                  </a:lnTo>
                  <a:cubicBezTo>
                    <a:pt x="6851142" y="0"/>
                    <a:pt x="6973062" y="121920"/>
                    <a:pt x="6973062" y="272415"/>
                  </a:cubicBezTo>
                  <a:lnTo>
                    <a:pt x="6973062" y="5210556"/>
                  </a:lnTo>
                  <a:cubicBezTo>
                    <a:pt x="6973062" y="5361051"/>
                    <a:pt x="6851142" y="5482971"/>
                    <a:pt x="6700647" y="5482971"/>
                  </a:cubicBezTo>
                  <a:lnTo>
                    <a:pt x="272415" y="5482971"/>
                  </a:lnTo>
                  <a:cubicBezTo>
                    <a:pt x="121920" y="5482971"/>
                    <a:pt x="0" y="5361051"/>
                    <a:pt x="0" y="5210556"/>
                  </a:cubicBezTo>
                  <a:close/>
                </a:path>
              </a:pathLst>
            </a:custGeom>
            <a:solidFill>
              <a:srgbClr val="FFFCF9"/>
            </a:solidFill>
            <a:ln w="22860" cap="sq">
              <a:solidFill>
                <a:srgbClr val="FFD3AB"/>
              </a:solidFill>
              <a:prstDash val="solid"/>
              <a:miter/>
            </a:ln>
          </p:spPr>
          <p:txBody>
            <a:bodyPr/>
            <a:lstStyle/>
            <a:p>
              <a:endParaRPr lang="en-US"/>
            </a:p>
          </p:txBody>
        </p:sp>
      </p:grpSp>
      <p:sp>
        <p:nvSpPr>
          <p:cNvPr id="19" name="TextBox 19"/>
          <p:cNvSpPr txBox="1"/>
          <p:nvPr/>
        </p:nvSpPr>
        <p:spPr>
          <a:xfrm>
            <a:off x="10249597" y="2944011"/>
            <a:ext cx="4572000" cy="794547"/>
          </a:xfrm>
          <a:prstGeom prst="rect">
            <a:avLst/>
          </a:prstGeom>
        </p:spPr>
        <p:txBody>
          <a:bodyPr lIns="0" tIns="0" rIns="0" bIns="0" rtlCol="0" anchor="ctr"/>
          <a:lstStyle/>
          <a:p>
            <a:pPr algn="ctr">
              <a:lnSpc>
                <a:spcPts val="3840"/>
              </a:lnSpc>
            </a:pPr>
            <a:r>
              <a:rPr lang="en-US" sz="3200" b="1" dirty="0">
                <a:solidFill>
                  <a:srgbClr val="101638"/>
                </a:solidFill>
                <a:latin typeface="DejaVu Sans Bold"/>
                <a:ea typeface="DejaVu Sans Bold"/>
                <a:cs typeface="DejaVu Sans Bold"/>
                <a:sym typeface="DejaVu Sans Bold"/>
              </a:rPr>
              <a:t>Drive engagement</a:t>
            </a:r>
          </a:p>
        </p:txBody>
      </p:sp>
      <p:grpSp>
        <p:nvGrpSpPr>
          <p:cNvPr id="20" name="Group 20"/>
          <p:cNvGrpSpPr/>
          <p:nvPr/>
        </p:nvGrpSpPr>
        <p:grpSpPr>
          <a:xfrm>
            <a:off x="9920632" y="4089397"/>
            <a:ext cx="5065433" cy="1170302"/>
            <a:chOff x="-219329" y="0"/>
            <a:chExt cx="6753911" cy="1560403"/>
          </a:xfrm>
        </p:grpSpPr>
        <p:sp>
          <p:nvSpPr>
            <p:cNvPr id="21" name="Freeform 21"/>
            <p:cNvSpPr/>
            <p:nvPr/>
          </p:nvSpPr>
          <p:spPr>
            <a:xfrm>
              <a:off x="0" y="0"/>
              <a:ext cx="6534582" cy="1405467"/>
            </a:xfrm>
            <a:custGeom>
              <a:avLst/>
              <a:gdLst/>
              <a:ahLst/>
              <a:cxnLst/>
              <a:rect l="l" t="t" r="r" b="b"/>
              <a:pathLst>
                <a:path w="6534582" h="1405467">
                  <a:moveTo>
                    <a:pt x="0" y="0"/>
                  </a:moveTo>
                  <a:lnTo>
                    <a:pt x="6534582" y="0"/>
                  </a:lnTo>
                  <a:lnTo>
                    <a:pt x="6534582" y="1405467"/>
                  </a:lnTo>
                  <a:lnTo>
                    <a:pt x="0" y="1405467"/>
                  </a:lnTo>
                  <a:close/>
                </a:path>
              </a:pathLst>
            </a:custGeom>
            <a:blipFill>
              <a:blip r:embed="rId4">
                <a:alphaModFix amt="0"/>
              </a:blip>
              <a:stretch>
                <a:fillRect t="-34513" r="6711" b="-34513"/>
              </a:stretch>
            </a:blipFill>
          </p:spPr>
          <p:txBody>
            <a:bodyPr/>
            <a:lstStyle/>
            <a:p>
              <a:endParaRPr lang="en-US"/>
            </a:p>
          </p:txBody>
        </p:sp>
        <p:sp>
          <p:nvSpPr>
            <p:cNvPr id="22" name="TextBox 22"/>
            <p:cNvSpPr txBox="1"/>
            <p:nvPr/>
          </p:nvSpPr>
          <p:spPr>
            <a:xfrm>
              <a:off x="-219329" y="145407"/>
              <a:ext cx="6534582" cy="1414996"/>
            </a:xfrm>
            <a:prstGeom prst="rect">
              <a:avLst/>
            </a:prstGeom>
          </p:spPr>
          <p:txBody>
            <a:bodyPr lIns="0" tIns="0" rIns="0" bIns="0" rtlCol="0" anchor="ctr"/>
            <a:lstStyle/>
            <a:p>
              <a:pPr algn="ctr">
                <a:lnSpc>
                  <a:spcPts val="2999"/>
                </a:lnSpc>
              </a:pPr>
              <a:r>
                <a:rPr lang="en-US" sz="2499" dirty="0">
                  <a:solidFill>
                    <a:srgbClr val="101638"/>
                  </a:solidFill>
                  <a:latin typeface="DejaVu Sans Light"/>
                  <a:ea typeface="DejaVu Sans Light"/>
                  <a:cs typeface="DejaVu Sans Light"/>
                  <a:sym typeface="DejaVu Sans Light"/>
                </a:rPr>
                <a:t>Lifestyle Content</a:t>
              </a:r>
            </a:p>
            <a:p>
              <a:pPr algn="ctr">
                <a:lnSpc>
                  <a:spcPts val="2999"/>
                </a:lnSpc>
              </a:pPr>
              <a:r>
                <a:rPr lang="en-US" sz="2499" dirty="0">
                  <a:solidFill>
                    <a:srgbClr val="101638"/>
                  </a:solidFill>
                  <a:latin typeface="DejaVu Sans Light"/>
                  <a:ea typeface="DejaVu Sans Light"/>
                  <a:cs typeface="DejaVu Sans Light"/>
                  <a:sym typeface="DejaVu Sans Light"/>
                </a:rPr>
                <a:t>College PR</a:t>
              </a:r>
            </a:p>
          </p:txBody>
        </p:sp>
      </p:grpSp>
      <p:grpSp>
        <p:nvGrpSpPr>
          <p:cNvPr id="23" name="Group 23"/>
          <p:cNvGrpSpPr/>
          <p:nvPr/>
        </p:nvGrpSpPr>
        <p:grpSpPr>
          <a:xfrm>
            <a:off x="1269997" y="6958228"/>
            <a:ext cx="15747997" cy="1016003"/>
            <a:chOff x="0" y="0"/>
            <a:chExt cx="20997329" cy="1354671"/>
          </a:xfrm>
        </p:grpSpPr>
        <p:sp>
          <p:nvSpPr>
            <p:cNvPr id="24" name="Freeform 24"/>
            <p:cNvSpPr/>
            <p:nvPr/>
          </p:nvSpPr>
          <p:spPr>
            <a:xfrm>
              <a:off x="0" y="0"/>
              <a:ext cx="20997334" cy="1354667"/>
            </a:xfrm>
            <a:custGeom>
              <a:avLst/>
              <a:gdLst/>
              <a:ahLst/>
              <a:cxnLst/>
              <a:rect l="l" t="t" r="r" b="b"/>
              <a:pathLst>
                <a:path w="20997334" h="1354667">
                  <a:moveTo>
                    <a:pt x="0" y="0"/>
                  </a:moveTo>
                  <a:lnTo>
                    <a:pt x="20997334" y="0"/>
                  </a:lnTo>
                  <a:lnTo>
                    <a:pt x="20997334" y="1354667"/>
                  </a:lnTo>
                  <a:lnTo>
                    <a:pt x="0" y="1354667"/>
                  </a:lnTo>
                  <a:close/>
                </a:path>
              </a:pathLst>
            </a:custGeom>
            <a:blipFill>
              <a:blip r:embed="rId4">
                <a:alphaModFix amt="0"/>
              </a:blip>
              <a:stretch>
                <a:fillRect t="-252017" b="-252018"/>
              </a:stretch>
            </a:blipFill>
          </p:spPr>
          <p:txBody>
            <a:bodyPr/>
            <a:lstStyle/>
            <a:p>
              <a:endParaRPr lang="en-US"/>
            </a:p>
          </p:txBody>
        </p:sp>
        <p:sp>
          <p:nvSpPr>
            <p:cNvPr id="25" name="TextBox 25"/>
            <p:cNvSpPr txBox="1"/>
            <p:nvPr/>
          </p:nvSpPr>
          <p:spPr>
            <a:xfrm>
              <a:off x="0" y="-9525"/>
              <a:ext cx="20997329" cy="1364196"/>
            </a:xfrm>
            <a:prstGeom prst="rect">
              <a:avLst/>
            </a:prstGeom>
          </p:spPr>
          <p:txBody>
            <a:bodyPr lIns="0" tIns="0" rIns="0" bIns="0" rtlCol="0" anchor="ctr"/>
            <a:lstStyle/>
            <a:p>
              <a:pPr algn="ctr">
                <a:lnSpc>
                  <a:spcPts val="3840"/>
                </a:lnSpc>
              </a:pPr>
              <a:r>
                <a:rPr lang="en-US" sz="3200" b="1">
                  <a:solidFill>
                    <a:srgbClr val="101638"/>
                  </a:solidFill>
                  <a:latin typeface="DejaVu Serif Bold"/>
                  <a:ea typeface="DejaVu Serif Bold"/>
                  <a:cs typeface="DejaVu Serif Bold"/>
                  <a:sym typeface="DejaVu Serif Bold"/>
                </a:rPr>
                <a:t>Modernize the brand. Connect with consumers. Drive growth.</a:t>
              </a:r>
            </a:p>
          </p:txBody>
        </p:sp>
      </p:grpSp>
      <p:grpSp>
        <p:nvGrpSpPr>
          <p:cNvPr id="26" name="Group 26"/>
          <p:cNvGrpSpPr/>
          <p:nvPr/>
        </p:nvGrpSpPr>
        <p:grpSpPr>
          <a:xfrm>
            <a:off x="102107" y="8798403"/>
            <a:ext cx="1319787" cy="1405292"/>
            <a:chOff x="0" y="0"/>
            <a:chExt cx="347598" cy="370118"/>
          </a:xfrm>
        </p:grpSpPr>
        <p:sp>
          <p:nvSpPr>
            <p:cNvPr id="27" name="Freeform 27"/>
            <p:cNvSpPr/>
            <p:nvPr/>
          </p:nvSpPr>
          <p:spPr>
            <a:xfrm>
              <a:off x="0" y="0"/>
              <a:ext cx="347598" cy="370118"/>
            </a:xfrm>
            <a:custGeom>
              <a:avLst/>
              <a:gdLst/>
              <a:ahLst/>
              <a:cxnLst/>
              <a:rect l="l" t="t" r="r" b="b"/>
              <a:pathLst>
                <a:path w="347598" h="370118">
                  <a:moveTo>
                    <a:pt x="0" y="0"/>
                  </a:moveTo>
                  <a:lnTo>
                    <a:pt x="347598" y="0"/>
                  </a:lnTo>
                  <a:lnTo>
                    <a:pt x="347598" y="370118"/>
                  </a:lnTo>
                  <a:lnTo>
                    <a:pt x="0" y="370118"/>
                  </a:lnTo>
                  <a:close/>
                </a:path>
              </a:pathLst>
            </a:custGeom>
            <a:solidFill>
              <a:srgbClr val="F4EBDD"/>
            </a:solidFill>
          </p:spPr>
          <p:txBody>
            <a:bodyPr/>
            <a:lstStyle/>
            <a:p>
              <a:endParaRPr lang="en-US"/>
            </a:p>
          </p:txBody>
        </p:sp>
        <p:sp>
          <p:nvSpPr>
            <p:cNvPr id="28" name="TextBox 28"/>
            <p:cNvSpPr txBox="1"/>
            <p:nvPr/>
          </p:nvSpPr>
          <p:spPr>
            <a:xfrm>
              <a:off x="0" y="-9525"/>
              <a:ext cx="347598" cy="379643"/>
            </a:xfrm>
            <a:prstGeom prst="rect">
              <a:avLst/>
            </a:prstGeom>
          </p:spPr>
          <p:txBody>
            <a:bodyPr lIns="50800" tIns="50800" rIns="50800" bIns="50800" rtlCol="0" anchor="ctr"/>
            <a:lstStyle/>
            <a:p>
              <a:pPr algn="ctr">
                <a:lnSpc>
                  <a:spcPts val="2160"/>
                </a:lnSpc>
              </a:pPr>
              <a:endParaRPr/>
            </a:p>
          </p:txBody>
        </p:sp>
      </p:grpSp>
      <p:grpSp>
        <p:nvGrpSpPr>
          <p:cNvPr id="29" name="Group 29"/>
          <p:cNvGrpSpPr/>
          <p:nvPr/>
        </p:nvGrpSpPr>
        <p:grpSpPr>
          <a:xfrm>
            <a:off x="151892" y="9731811"/>
            <a:ext cx="2540003" cy="471884"/>
            <a:chOff x="0" y="0"/>
            <a:chExt cx="3386671" cy="629179"/>
          </a:xfrm>
        </p:grpSpPr>
        <p:sp>
          <p:nvSpPr>
            <p:cNvPr id="30" name="Freeform 30"/>
            <p:cNvSpPr/>
            <p:nvPr/>
          </p:nvSpPr>
          <p:spPr>
            <a:xfrm>
              <a:off x="0" y="0"/>
              <a:ext cx="3386667" cy="629173"/>
            </a:xfrm>
            <a:custGeom>
              <a:avLst/>
              <a:gdLst/>
              <a:ahLst/>
              <a:cxnLst/>
              <a:rect l="l" t="t" r="r" b="b"/>
              <a:pathLst>
                <a:path w="3386667" h="629173">
                  <a:moveTo>
                    <a:pt x="0" y="0"/>
                  </a:moveTo>
                  <a:lnTo>
                    <a:pt x="3386667" y="0"/>
                  </a:lnTo>
                  <a:lnTo>
                    <a:pt x="3386667" y="629173"/>
                  </a:lnTo>
                  <a:lnTo>
                    <a:pt x="0" y="629173"/>
                  </a:lnTo>
                  <a:close/>
                </a:path>
              </a:pathLst>
            </a:custGeom>
            <a:blipFill>
              <a:blip r:embed="rId4">
                <a:alphaModFix amt="0"/>
              </a:blip>
              <a:stretch>
                <a:fillRect t="-69894" b="-39870"/>
              </a:stretch>
            </a:blipFill>
          </p:spPr>
          <p:txBody>
            <a:bodyPr/>
            <a:lstStyle/>
            <a:p>
              <a:endParaRPr lang="en-US"/>
            </a:p>
          </p:txBody>
        </p:sp>
        <p:sp>
          <p:nvSpPr>
            <p:cNvPr id="31" name="TextBox 31"/>
            <p:cNvSpPr txBox="1"/>
            <p:nvPr/>
          </p:nvSpPr>
          <p:spPr>
            <a:xfrm>
              <a:off x="0" y="-9525"/>
              <a:ext cx="3386671" cy="638704"/>
            </a:xfrm>
            <a:prstGeom prst="rect">
              <a:avLst/>
            </a:prstGeom>
          </p:spPr>
          <p:txBody>
            <a:bodyPr lIns="0" tIns="0" rIns="0" bIns="0" rtlCol="0" anchor="ctr"/>
            <a:lstStyle/>
            <a:p>
              <a:pPr algn="l">
                <a:lnSpc>
                  <a:spcPts val="2399"/>
                </a:lnSpc>
              </a:pPr>
              <a:r>
                <a:rPr lang="en-US" sz="1999" b="1">
                  <a:solidFill>
                    <a:srgbClr val="6D6670"/>
                  </a:solidFill>
                  <a:latin typeface="DejaVu Sans Bold"/>
                  <a:ea typeface="DejaVu Sans Bold"/>
                  <a:cs typeface="DejaVu Sans Bold"/>
                  <a:sym typeface="DejaVu Sans Bold"/>
                </a:rPr>
                <a:t>Abby</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3">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INDEX</a:t>
              </a:r>
            </a:p>
          </p:txBody>
        </p:sp>
      </p:grpSp>
      <p:grpSp>
        <p:nvGrpSpPr>
          <p:cNvPr id="7" name="Group 7"/>
          <p:cNvGrpSpPr/>
          <p:nvPr/>
        </p:nvGrpSpPr>
        <p:grpSpPr>
          <a:xfrm>
            <a:off x="1068067" y="2655570"/>
            <a:ext cx="5229863" cy="4848863"/>
            <a:chOff x="0" y="0"/>
            <a:chExt cx="6973151" cy="6465151"/>
          </a:xfrm>
        </p:grpSpPr>
        <p:sp>
          <p:nvSpPr>
            <p:cNvPr id="8" name="Freeform 8"/>
            <p:cNvSpPr/>
            <p:nvPr/>
          </p:nvSpPr>
          <p:spPr>
            <a:xfrm>
              <a:off x="0" y="0"/>
              <a:ext cx="6973189" cy="6465189"/>
            </a:xfrm>
            <a:custGeom>
              <a:avLst/>
              <a:gdLst/>
              <a:ahLst/>
              <a:cxnLst/>
              <a:rect l="l" t="t" r="r" b="b"/>
              <a:pathLst>
                <a:path w="6973189" h="6465189">
                  <a:moveTo>
                    <a:pt x="0" y="272288"/>
                  </a:moveTo>
                  <a:cubicBezTo>
                    <a:pt x="0" y="121920"/>
                    <a:pt x="121920" y="0"/>
                    <a:pt x="272288" y="0"/>
                  </a:cubicBezTo>
                  <a:lnTo>
                    <a:pt x="6700901" y="0"/>
                  </a:lnTo>
                  <a:cubicBezTo>
                    <a:pt x="6851269" y="0"/>
                    <a:pt x="6973189" y="121920"/>
                    <a:pt x="6973189" y="272288"/>
                  </a:cubicBezTo>
                  <a:lnTo>
                    <a:pt x="6973189" y="6192901"/>
                  </a:lnTo>
                  <a:cubicBezTo>
                    <a:pt x="6973189" y="6343269"/>
                    <a:pt x="6851269" y="6465189"/>
                    <a:pt x="6700901" y="6465189"/>
                  </a:cubicBezTo>
                  <a:lnTo>
                    <a:pt x="272288" y="6465189"/>
                  </a:lnTo>
                  <a:cubicBezTo>
                    <a:pt x="121920" y="6465189"/>
                    <a:pt x="0" y="6343269"/>
                    <a:pt x="0" y="6192901"/>
                  </a:cubicBezTo>
                  <a:close/>
                </a:path>
              </a:pathLst>
            </a:custGeom>
            <a:solidFill>
              <a:srgbClr val="FFFCF9"/>
            </a:solidFill>
            <a:ln w="22860" cap="sq">
              <a:solidFill>
                <a:srgbClr val="F9B7CF"/>
              </a:solidFill>
              <a:prstDash val="solid"/>
              <a:miter/>
            </a:ln>
          </p:spPr>
          <p:txBody>
            <a:bodyPr/>
            <a:lstStyle/>
            <a:p>
              <a:endParaRPr lang="en-US"/>
            </a:p>
          </p:txBody>
        </p:sp>
      </p:grpSp>
      <p:grpSp>
        <p:nvGrpSpPr>
          <p:cNvPr id="9" name="Group 9"/>
          <p:cNvGrpSpPr/>
          <p:nvPr/>
        </p:nvGrpSpPr>
        <p:grpSpPr>
          <a:xfrm>
            <a:off x="1435103" y="2921003"/>
            <a:ext cx="4495800" cy="888997"/>
            <a:chOff x="0" y="0"/>
            <a:chExt cx="5994400" cy="1185329"/>
          </a:xfrm>
        </p:grpSpPr>
        <p:sp>
          <p:nvSpPr>
            <p:cNvPr id="10" name="Freeform 10"/>
            <p:cNvSpPr/>
            <p:nvPr/>
          </p:nvSpPr>
          <p:spPr>
            <a:xfrm>
              <a:off x="0" y="0"/>
              <a:ext cx="5994400" cy="1185333"/>
            </a:xfrm>
            <a:custGeom>
              <a:avLst/>
              <a:gdLst/>
              <a:ahLst/>
              <a:cxnLst/>
              <a:rect l="l" t="t" r="r" b="b"/>
              <a:pathLst>
                <a:path w="5994400" h="1185333">
                  <a:moveTo>
                    <a:pt x="0" y="0"/>
                  </a:moveTo>
                  <a:lnTo>
                    <a:pt x="5994400" y="0"/>
                  </a:lnTo>
                  <a:lnTo>
                    <a:pt x="5994400" y="1185333"/>
                  </a:lnTo>
                  <a:lnTo>
                    <a:pt x="0" y="1185333"/>
                  </a:lnTo>
                  <a:close/>
                </a:path>
              </a:pathLst>
            </a:custGeom>
            <a:blipFill>
              <a:blip r:embed="rId3">
                <a:alphaModFix amt="0"/>
              </a:blip>
              <a:stretch>
                <a:fillRect t="-48538" b="-48538"/>
              </a:stretch>
            </a:blipFill>
          </p:spPr>
          <p:txBody>
            <a:bodyPr/>
            <a:lstStyle/>
            <a:p>
              <a:endParaRPr lang="en-US"/>
            </a:p>
          </p:txBody>
        </p:sp>
        <p:sp>
          <p:nvSpPr>
            <p:cNvPr id="11" name="TextBox 11"/>
            <p:cNvSpPr txBox="1"/>
            <p:nvPr/>
          </p:nvSpPr>
          <p:spPr>
            <a:xfrm>
              <a:off x="0" y="-19050"/>
              <a:ext cx="5994400" cy="1204379"/>
            </a:xfrm>
            <a:prstGeom prst="rect">
              <a:avLst/>
            </a:prstGeom>
          </p:spPr>
          <p:txBody>
            <a:bodyPr lIns="0" tIns="0" rIns="0" bIns="0" rtlCol="0" anchor="ctr"/>
            <a:lstStyle/>
            <a:p>
              <a:pPr algn="l">
                <a:lnSpc>
                  <a:spcPts val="6000"/>
                </a:lnSpc>
              </a:pPr>
              <a:r>
                <a:rPr lang="en-US" sz="5000" b="1">
                  <a:solidFill>
                    <a:srgbClr val="EF4C8B"/>
                  </a:solidFill>
                  <a:latin typeface="DejaVu Serif Bold"/>
                  <a:ea typeface="DejaVu Serif Bold"/>
                  <a:cs typeface="DejaVu Serif Bold"/>
                  <a:sym typeface="DejaVu Serif Bold"/>
                </a:rPr>
                <a:t>01</a:t>
              </a:r>
            </a:p>
          </p:txBody>
        </p:sp>
      </p:grpSp>
      <p:grpSp>
        <p:nvGrpSpPr>
          <p:cNvPr id="12" name="Group 12"/>
          <p:cNvGrpSpPr/>
          <p:nvPr/>
        </p:nvGrpSpPr>
        <p:grpSpPr>
          <a:xfrm>
            <a:off x="1435103" y="4216403"/>
            <a:ext cx="4495800" cy="1079500"/>
            <a:chOff x="0" y="0"/>
            <a:chExt cx="5994400" cy="1439333"/>
          </a:xfrm>
        </p:grpSpPr>
        <p:sp>
          <p:nvSpPr>
            <p:cNvPr id="13" name="Freeform 13"/>
            <p:cNvSpPr/>
            <p:nvPr/>
          </p:nvSpPr>
          <p:spPr>
            <a:xfrm>
              <a:off x="0" y="0"/>
              <a:ext cx="5994400" cy="1439338"/>
            </a:xfrm>
            <a:custGeom>
              <a:avLst/>
              <a:gdLst/>
              <a:ahLst/>
              <a:cxnLst/>
              <a:rect l="l" t="t" r="r" b="b"/>
              <a:pathLst>
                <a:path w="5994400" h="1439338">
                  <a:moveTo>
                    <a:pt x="0" y="0"/>
                  </a:moveTo>
                  <a:lnTo>
                    <a:pt x="5994400" y="0"/>
                  </a:lnTo>
                  <a:lnTo>
                    <a:pt x="5994400" y="1439338"/>
                  </a:lnTo>
                  <a:lnTo>
                    <a:pt x="0" y="1439338"/>
                  </a:lnTo>
                  <a:close/>
                </a:path>
              </a:pathLst>
            </a:custGeom>
            <a:blipFill>
              <a:blip r:embed="rId3">
                <a:alphaModFix amt="0"/>
              </a:blip>
              <a:stretch>
                <a:fillRect t="-31149" b="-31148"/>
              </a:stretch>
            </a:blipFill>
          </p:spPr>
          <p:txBody>
            <a:bodyPr/>
            <a:lstStyle/>
            <a:p>
              <a:endParaRPr lang="en-US"/>
            </a:p>
          </p:txBody>
        </p:sp>
        <p:sp>
          <p:nvSpPr>
            <p:cNvPr id="14" name="TextBox 14"/>
            <p:cNvSpPr txBox="1"/>
            <p:nvPr/>
          </p:nvSpPr>
          <p:spPr>
            <a:xfrm>
              <a:off x="0" y="-9525"/>
              <a:ext cx="5994400" cy="1448858"/>
            </a:xfrm>
            <a:prstGeom prst="rect">
              <a:avLst/>
            </a:prstGeom>
          </p:spPr>
          <p:txBody>
            <a:bodyPr lIns="0" tIns="0" rIns="0" bIns="0" rtlCol="0" anchor="ctr"/>
            <a:lstStyle/>
            <a:p>
              <a:pPr algn="l">
                <a:lnSpc>
                  <a:spcPts val="3240"/>
                </a:lnSpc>
              </a:pPr>
              <a:r>
                <a:rPr lang="en-US" sz="2700" b="1">
                  <a:solidFill>
                    <a:srgbClr val="101638"/>
                  </a:solidFill>
                  <a:latin typeface="DejaVu Serif Bold"/>
                  <a:ea typeface="DejaVu Serif Bold"/>
                  <a:cs typeface="DejaVu Serif Bold"/>
                  <a:sym typeface="DejaVu Serif Bold"/>
                </a:rPr>
                <a:t>Situation/Background/Analysis</a:t>
              </a:r>
            </a:p>
          </p:txBody>
        </p:sp>
      </p:grpSp>
      <p:grpSp>
        <p:nvGrpSpPr>
          <p:cNvPr id="15" name="Group 15"/>
          <p:cNvGrpSpPr/>
          <p:nvPr/>
        </p:nvGrpSpPr>
        <p:grpSpPr>
          <a:xfrm>
            <a:off x="1433198" y="5295903"/>
            <a:ext cx="4495800" cy="1727200"/>
            <a:chOff x="0" y="0"/>
            <a:chExt cx="5994400" cy="2302933"/>
          </a:xfrm>
        </p:grpSpPr>
        <p:sp>
          <p:nvSpPr>
            <p:cNvPr id="16" name="Freeform 16"/>
            <p:cNvSpPr/>
            <p:nvPr/>
          </p:nvSpPr>
          <p:spPr>
            <a:xfrm>
              <a:off x="0" y="0"/>
              <a:ext cx="5994400" cy="2302938"/>
            </a:xfrm>
            <a:custGeom>
              <a:avLst/>
              <a:gdLst/>
              <a:ahLst/>
              <a:cxnLst/>
              <a:rect l="l" t="t" r="r" b="b"/>
              <a:pathLst>
                <a:path w="5994400" h="2302938">
                  <a:moveTo>
                    <a:pt x="0" y="0"/>
                  </a:moveTo>
                  <a:lnTo>
                    <a:pt x="5994400" y="0"/>
                  </a:lnTo>
                  <a:lnTo>
                    <a:pt x="5994400" y="2302938"/>
                  </a:lnTo>
                  <a:lnTo>
                    <a:pt x="0" y="2302938"/>
                  </a:lnTo>
                  <a:close/>
                </a:path>
              </a:pathLst>
            </a:custGeom>
            <a:blipFill>
              <a:blip r:embed="rId3">
                <a:alphaModFix amt="0"/>
              </a:blip>
              <a:stretch>
                <a:fillRect t="-718" b="-718"/>
              </a:stretch>
            </a:blipFill>
          </p:spPr>
          <p:txBody>
            <a:bodyPr/>
            <a:lstStyle/>
            <a:p>
              <a:endParaRPr lang="en-US"/>
            </a:p>
          </p:txBody>
        </p:sp>
        <p:sp>
          <p:nvSpPr>
            <p:cNvPr id="17" name="TextBox 17"/>
            <p:cNvSpPr txBox="1"/>
            <p:nvPr/>
          </p:nvSpPr>
          <p:spPr>
            <a:xfrm>
              <a:off x="0" y="-19050"/>
              <a:ext cx="5994400" cy="2321983"/>
            </a:xfrm>
            <a:prstGeom prst="rect">
              <a:avLst/>
            </a:prstGeom>
          </p:spPr>
          <p:txBody>
            <a:bodyPr lIns="0" tIns="0" rIns="0" bIns="0" rtlCol="0" anchor="ctr"/>
            <a:lstStyle/>
            <a:p>
              <a:pPr>
                <a:lnSpc>
                  <a:spcPts val="3000"/>
                </a:lnSpc>
              </a:pPr>
              <a:r>
                <a:rPr lang="en-US" sz="2500" dirty="0">
                  <a:solidFill>
                    <a:srgbClr val="101638"/>
                  </a:solidFill>
                  <a:latin typeface="DejaVu Sans Light"/>
                  <a:ea typeface="DejaVu Sans Light"/>
                  <a:cs typeface="DejaVu Sans Light"/>
                  <a:sym typeface="DejaVu Sans Light"/>
                  <a:hlinkClick r:id="rId4" action="ppaction://hlinksldjump"/>
                </a:rPr>
                <a:t>Communication Challenge</a:t>
              </a:r>
              <a:endParaRPr lang="en-US" sz="2500" dirty="0">
                <a:solidFill>
                  <a:srgbClr val="101638"/>
                </a:solidFill>
                <a:latin typeface="DejaVu Sans Light"/>
                <a:ea typeface="DejaVu Sans Light"/>
                <a:cs typeface="DejaVu Sans Light"/>
                <a:sym typeface="DejaVu Sans Light"/>
              </a:endParaRPr>
            </a:p>
            <a:p>
              <a:pPr algn="l">
                <a:lnSpc>
                  <a:spcPts val="3000"/>
                </a:lnSpc>
              </a:pPr>
              <a:r>
                <a:rPr lang="en-US" sz="2500" dirty="0">
                  <a:solidFill>
                    <a:srgbClr val="101638"/>
                  </a:solidFill>
                  <a:latin typeface="DejaVu Sans Light"/>
                  <a:ea typeface="DejaVu Sans Light"/>
                  <a:cs typeface="DejaVu Sans Light"/>
                  <a:sym typeface="DejaVu Sans Light"/>
                  <a:hlinkClick r:id="rId5" action="ppaction://hlinksldjump"/>
                </a:rPr>
                <a:t>Consumer Stakeholder</a:t>
              </a:r>
              <a:endParaRPr lang="en-US" sz="2500" dirty="0">
                <a:solidFill>
                  <a:srgbClr val="101638"/>
                </a:solidFill>
                <a:latin typeface="DejaVu Sans Light"/>
                <a:ea typeface="DejaVu Sans Light"/>
                <a:cs typeface="DejaVu Sans Light"/>
                <a:sym typeface="DejaVu Sans Light"/>
              </a:endParaRPr>
            </a:p>
            <a:p>
              <a:pPr algn="l">
                <a:lnSpc>
                  <a:spcPts val="3000"/>
                </a:lnSpc>
              </a:pPr>
              <a:r>
                <a:rPr lang="en-US" sz="2500" dirty="0">
                  <a:solidFill>
                    <a:srgbClr val="101638"/>
                  </a:solidFill>
                  <a:latin typeface="DejaVu Sans Light"/>
                  <a:ea typeface="DejaVu Sans Light"/>
                  <a:cs typeface="DejaVu Sans Light"/>
                  <a:sym typeface="DejaVu Sans Light"/>
                  <a:hlinkClick r:id="rId6" action="ppaction://hlinksldjump"/>
                </a:rPr>
                <a:t>Connecting with Gen Z</a:t>
              </a:r>
              <a:endParaRPr lang="en-US" sz="2500" dirty="0">
                <a:solidFill>
                  <a:srgbClr val="101638"/>
                </a:solidFill>
                <a:latin typeface="DejaVu Sans Light"/>
                <a:ea typeface="DejaVu Sans Light"/>
                <a:cs typeface="DejaVu Sans Light"/>
                <a:sym typeface="DejaVu Sans Light"/>
              </a:endParaRPr>
            </a:p>
          </p:txBody>
        </p:sp>
      </p:grpSp>
      <p:grpSp>
        <p:nvGrpSpPr>
          <p:cNvPr id="18" name="Group 18"/>
          <p:cNvGrpSpPr/>
          <p:nvPr/>
        </p:nvGrpSpPr>
        <p:grpSpPr>
          <a:xfrm>
            <a:off x="6719573" y="2655570"/>
            <a:ext cx="5229863" cy="4848863"/>
            <a:chOff x="0" y="0"/>
            <a:chExt cx="6973151" cy="6465151"/>
          </a:xfrm>
        </p:grpSpPr>
        <p:sp>
          <p:nvSpPr>
            <p:cNvPr id="19" name="Freeform 19"/>
            <p:cNvSpPr/>
            <p:nvPr/>
          </p:nvSpPr>
          <p:spPr>
            <a:xfrm>
              <a:off x="0" y="0"/>
              <a:ext cx="6973189" cy="6465189"/>
            </a:xfrm>
            <a:custGeom>
              <a:avLst/>
              <a:gdLst/>
              <a:ahLst/>
              <a:cxnLst/>
              <a:rect l="l" t="t" r="r" b="b"/>
              <a:pathLst>
                <a:path w="6973189" h="6465189">
                  <a:moveTo>
                    <a:pt x="0" y="272288"/>
                  </a:moveTo>
                  <a:cubicBezTo>
                    <a:pt x="0" y="121920"/>
                    <a:pt x="121920" y="0"/>
                    <a:pt x="272288" y="0"/>
                  </a:cubicBezTo>
                  <a:lnTo>
                    <a:pt x="6700901" y="0"/>
                  </a:lnTo>
                  <a:cubicBezTo>
                    <a:pt x="6851269" y="0"/>
                    <a:pt x="6973189" y="121920"/>
                    <a:pt x="6973189" y="272288"/>
                  </a:cubicBezTo>
                  <a:lnTo>
                    <a:pt x="6973189" y="6192901"/>
                  </a:lnTo>
                  <a:cubicBezTo>
                    <a:pt x="6973189" y="6343269"/>
                    <a:pt x="6851269" y="6465189"/>
                    <a:pt x="6700901" y="6465189"/>
                  </a:cubicBezTo>
                  <a:lnTo>
                    <a:pt x="272288" y="6465189"/>
                  </a:lnTo>
                  <a:cubicBezTo>
                    <a:pt x="121920" y="6465189"/>
                    <a:pt x="0" y="6343269"/>
                    <a:pt x="0" y="6192901"/>
                  </a:cubicBezTo>
                  <a:close/>
                </a:path>
              </a:pathLst>
            </a:custGeom>
            <a:solidFill>
              <a:srgbClr val="FFFCF9"/>
            </a:solidFill>
            <a:ln w="22860" cap="sq">
              <a:solidFill>
                <a:srgbClr val="FFD3AB"/>
              </a:solidFill>
              <a:prstDash val="solid"/>
              <a:miter/>
            </a:ln>
          </p:spPr>
          <p:txBody>
            <a:bodyPr/>
            <a:lstStyle/>
            <a:p>
              <a:endParaRPr lang="en-US"/>
            </a:p>
          </p:txBody>
        </p:sp>
      </p:grpSp>
      <p:grpSp>
        <p:nvGrpSpPr>
          <p:cNvPr id="20" name="Group 20"/>
          <p:cNvGrpSpPr/>
          <p:nvPr/>
        </p:nvGrpSpPr>
        <p:grpSpPr>
          <a:xfrm>
            <a:off x="7086600" y="2921003"/>
            <a:ext cx="4495800" cy="888997"/>
            <a:chOff x="0" y="0"/>
            <a:chExt cx="5994400" cy="1185329"/>
          </a:xfrm>
        </p:grpSpPr>
        <p:sp>
          <p:nvSpPr>
            <p:cNvPr id="21" name="Freeform 21"/>
            <p:cNvSpPr/>
            <p:nvPr/>
          </p:nvSpPr>
          <p:spPr>
            <a:xfrm>
              <a:off x="0" y="0"/>
              <a:ext cx="5994400" cy="1185333"/>
            </a:xfrm>
            <a:custGeom>
              <a:avLst/>
              <a:gdLst/>
              <a:ahLst/>
              <a:cxnLst/>
              <a:rect l="l" t="t" r="r" b="b"/>
              <a:pathLst>
                <a:path w="5994400" h="1185333">
                  <a:moveTo>
                    <a:pt x="0" y="0"/>
                  </a:moveTo>
                  <a:lnTo>
                    <a:pt x="5994400" y="0"/>
                  </a:lnTo>
                  <a:lnTo>
                    <a:pt x="5994400" y="1185333"/>
                  </a:lnTo>
                  <a:lnTo>
                    <a:pt x="0" y="1185333"/>
                  </a:lnTo>
                  <a:close/>
                </a:path>
              </a:pathLst>
            </a:custGeom>
            <a:blipFill>
              <a:blip r:embed="rId3">
                <a:alphaModFix amt="0"/>
              </a:blip>
              <a:stretch>
                <a:fillRect t="-48538" b="-48538"/>
              </a:stretch>
            </a:blipFill>
          </p:spPr>
          <p:txBody>
            <a:bodyPr/>
            <a:lstStyle/>
            <a:p>
              <a:endParaRPr lang="en-US"/>
            </a:p>
          </p:txBody>
        </p:sp>
        <p:sp>
          <p:nvSpPr>
            <p:cNvPr id="22" name="TextBox 22"/>
            <p:cNvSpPr txBox="1"/>
            <p:nvPr/>
          </p:nvSpPr>
          <p:spPr>
            <a:xfrm>
              <a:off x="0" y="-19050"/>
              <a:ext cx="5994400" cy="1204379"/>
            </a:xfrm>
            <a:prstGeom prst="rect">
              <a:avLst/>
            </a:prstGeom>
          </p:spPr>
          <p:txBody>
            <a:bodyPr lIns="0" tIns="0" rIns="0" bIns="0" rtlCol="0" anchor="ctr"/>
            <a:lstStyle/>
            <a:p>
              <a:pPr algn="l">
                <a:lnSpc>
                  <a:spcPts val="6000"/>
                </a:lnSpc>
              </a:pPr>
              <a:r>
                <a:rPr lang="en-US" sz="5000" b="1">
                  <a:solidFill>
                    <a:srgbClr val="EF8635"/>
                  </a:solidFill>
                  <a:latin typeface="DejaVu Serif Bold"/>
                  <a:ea typeface="DejaVu Serif Bold"/>
                  <a:cs typeface="DejaVu Serif Bold"/>
                  <a:sym typeface="DejaVu Serif Bold"/>
                </a:rPr>
                <a:t>02</a:t>
              </a:r>
            </a:p>
          </p:txBody>
        </p:sp>
      </p:grpSp>
      <p:grpSp>
        <p:nvGrpSpPr>
          <p:cNvPr id="23" name="Group 23"/>
          <p:cNvGrpSpPr/>
          <p:nvPr/>
        </p:nvGrpSpPr>
        <p:grpSpPr>
          <a:xfrm>
            <a:off x="7086600" y="4216403"/>
            <a:ext cx="4495800" cy="1079500"/>
            <a:chOff x="0" y="0"/>
            <a:chExt cx="5994400" cy="1439333"/>
          </a:xfrm>
        </p:grpSpPr>
        <p:sp>
          <p:nvSpPr>
            <p:cNvPr id="24" name="Freeform 24"/>
            <p:cNvSpPr/>
            <p:nvPr/>
          </p:nvSpPr>
          <p:spPr>
            <a:xfrm>
              <a:off x="0" y="0"/>
              <a:ext cx="5994400" cy="1439338"/>
            </a:xfrm>
            <a:custGeom>
              <a:avLst/>
              <a:gdLst/>
              <a:ahLst/>
              <a:cxnLst/>
              <a:rect l="l" t="t" r="r" b="b"/>
              <a:pathLst>
                <a:path w="5994400" h="1439338">
                  <a:moveTo>
                    <a:pt x="0" y="0"/>
                  </a:moveTo>
                  <a:lnTo>
                    <a:pt x="5994400" y="0"/>
                  </a:lnTo>
                  <a:lnTo>
                    <a:pt x="5994400" y="1439338"/>
                  </a:lnTo>
                  <a:lnTo>
                    <a:pt x="0" y="1439338"/>
                  </a:lnTo>
                  <a:close/>
                </a:path>
              </a:pathLst>
            </a:custGeom>
            <a:blipFill>
              <a:blip r:embed="rId3">
                <a:alphaModFix amt="0"/>
              </a:blip>
              <a:stretch>
                <a:fillRect t="-31149" b="-31148"/>
              </a:stretch>
            </a:blipFill>
          </p:spPr>
          <p:txBody>
            <a:bodyPr/>
            <a:lstStyle/>
            <a:p>
              <a:endParaRPr lang="en-US"/>
            </a:p>
          </p:txBody>
        </p:sp>
        <p:sp>
          <p:nvSpPr>
            <p:cNvPr id="25" name="TextBox 25"/>
            <p:cNvSpPr txBox="1"/>
            <p:nvPr/>
          </p:nvSpPr>
          <p:spPr>
            <a:xfrm>
              <a:off x="0" y="-9525"/>
              <a:ext cx="5994400" cy="1448858"/>
            </a:xfrm>
            <a:prstGeom prst="rect">
              <a:avLst/>
            </a:prstGeom>
          </p:spPr>
          <p:txBody>
            <a:bodyPr lIns="0" tIns="0" rIns="0" bIns="0" rtlCol="0" anchor="ctr"/>
            <a:lstStyle/>
            <a:p>
              <a:pPr algn="l">
                <a:lnSpc>
                  <a:spcPts val="3240"/>
                </a:lnSpc>
              </a:pPr>
              <a:r>
                <a:rPr lang="en-US" sz="2700" b="1">
                  <a:solidFill>
                    <a:srgbClr val="101638"/>
                  </a:solidFill>
                  <a:latin typeface="DejaVu Serif Bold"/>
                  <a:ea typeface="DejaVu Serif Bold"/>
                  <a:cs typeface="DejaVu Serif Bold"/>
                  <a:sym typeface="DejaVu Serif Bold"/>
                </a:rPr>
                <a:t>Recommendations</a:t>
              </a:r>
            </a:p>
          </p:txBody>
        </p:sp>
      </p:grpSp>
      <p:grpSp>
        <p:nvGrpSpPr>
          <p:cNvPr id="26" name="Group 26"/>
          <p:cNvGrpSpPr/>
          <p:nvPr/>
        </p:nvGrpSpPr>
        <p:grpSpPr>
          <a:xfrm>
            <a:off x="7086600" y="5295903"/>
            <a:ext cx="4495800" cy="1727200"/>
            <a:chOff x="0" y="0"/>
            <a:chExt cx="5994400" cy="2302933"/>
          </a:xfrm>
        </p:grpSpPr>
        <p:sp>
          <p:nvSpPr>
            <p:cNvPr id="27" name="Freeform 27"/>
            <p:cNvSpPr/>
            <p:nvPr/>
          </p:nvSpPr>
          <p:spPr>
            <a:xfrm>
              <a:off x="0" y="0"/>
              <a:ext cx="5994400" cy="2302938"/>
            </a:xfrm>
            <a:custGeom>
              <a:avLst/>
              <a:gdLst/>
              <a:ahLst/>
              <a:cxnLst/>
              <a:rect l="l" t="t" r="r" b="b"/>
              <a:pathLst>
                <a:path w="5994400" h="2302938">
                  <a:moveTo>
                    <a:pt x="0" y="0"/>
                  </a:moveTo>
                  <a:lnTo>
                    <a:pt x="5994400" y="0"/>
                  </a:lnTo>
                  <a:lnTo>
                    <a:pt x="5994400" y="2302938"/>
                  </a:lnTo>
                  <a:lnTo>
                    <a:pt x="0" y="2302938"/>
                  </a:lnTo>
                  <a:close/>
                </a:path>
              </a:pathLst>
            </a:custGeom>
            <a:blipFill>
              <a:blip r:embed="rId3">
                <a:alphaModFix amt="0"/>
              </a:blip>
              <a:stretch>
                <a:fillRect t="-718" b="-718"/>
              </a:stretch>
            </a:blipFill>
          </p:spPr>
          <p:txBody>
            <a:bodyPr/>
            <a:lstStyle/>
            <a:p>
              <a:endParaRPr lang="en-US"/>
            </a:p>
          </p:txBody>
        </p:sp>
        <p:sp>
          <p:nvSpPr>
            <p:cNvPr id="28" name="TextBox 28"/>
            <p:cNvSpPr txBox="1"/>
            <p:nvPr/>
          </p:nvSpPr>
          <p:spPr>
            <a:xfrm>
              <a:off x="0" y="-19050"/>
              <a:ext cx="5994400" cy="2321983"/>
            </a:xfrm>
            <a:prstGeom prst="rect">
              <a:avLst/>
            </a:prstGeom>
          </p:spPr>
          <p:txBody>
            <a:bodyPr lIns="0" tIns="0" rIns="0" bIns="0" rtlCol="0" anchor="ctr"/>
            <a:lstStyle/>
            <a:p>
              <a:pPr algn="l">
                <a:lnSpc>
                  <a:spcPts val="3000"/>
                </a:lnSpc>
              </a:pPr>
              <a:r>
                <a:rPr lang="en-US" sz="2500" dirty="0">
                  <a:solidFill>
                    <a:srgbClr val="101638"/>
                  </a:solidFill>
                  <a:latin typeface="DejaVu Sans Light"/>
                  <a:ea typeface="DejaVu Sans Light"/>
                  <a:cs typeface="DejaVu Sans Light"/>
                  <a:sym typeface="DejaVu Sans Light"/>
                  <a:hlinkClick r:id="rId7" action="ppaction://hlinksldjump"/>
                </a:rPr>
                <a:t>Influencers Partnerships</a:t>
              </a:r>
              <a:endParaRPr lang="en-US" sz="2500" dirty="0">
                <a:solidFill>
                  <a:srgbClr val="101638"/>
                </a:solidFill>
                <a:latin typeface="DejaVu Sans Light"/>
                <a:ea typeface="DejaVu Sans Light"/>
                <a:cs typeface="DejaVu Sans Light"/>
                <a:sym typeface="DejaVu Sans Light"/>
              </a:endParaRPr>
            </a:p>
            <a:p>
              <a:pPr algn="l">
                <a:lnSpc>
                  <a:spcPts val="3000"/>
                </a:lnSpc>
              </a:pPr>
              <a:r>
                <a:rPr lang="en-US" sz="2500" dirty="0">
                  <a:solidFill>
                    <a:srgbClr val="101638"/>
                  </a:solidFill>
                  <a:latin typeface="DejaVu Sans Light"/>
                  <a:ea typeface="DejaVu Sans Light"/>
                  <a:cs typeface="DejaVu Sans Light"/>
                  <a:sym typeface="DejaVu Sans Light"/>
                  <a:hlinkClick r:id="rId8" action="ppaction://hlinksldjump"/>
                </a:rPr>
                <a:t>Lifestyle Branding</a:t>
              </a:r>
              <a:endParaRPr lang="en-US" sz="2500" dirty="0">
                <a:solidFill>
                  <a:srgbClr val="101638"/>
                </a:solidFill>
                <a:latin typeface="DejaVu Sans Light"/>
                <a:ea typeface="DejaVu Sans Light"/>
                <a:cs typeface="DejaVu Sans Light"/>
                <a:sym typeface="DejaVu Sans Light"/>
              </a:endParaRPr>
            </a:p>
            <a:p>
              <a:pPr algn="l">
                <a:lnSpc>
                  <a:spcPts val="3000"/>
                </a:lnSpc>
              </a:pPr>
              <a:r>
                <a:rPr lang="en-US" sz="2500" dirty="0">
                  <a:solidFill>
                    <a:srgbClr val="101638"/>
                  </a:solidFill>
                  <a:latin typeface="DejaVu Sans Light"/>
                  <a:ea typeface="DejaVu Sans Light"/>
                  <a:cs typeface="DejaVu Sans Light"/>
                  <a:sym typeface="DejaVu Sans Light"/>
                  <a:hlinkClick r:id="rId9" action="ppaction://hlinksldjump"/>
                </a:rPr>
                <a:t>College Partnerships</a:t>
              </a:r>
              <a:endParaRPr lang="en-US" sz="2500" dirty="0">
                <a:solidFill>
                  <a:srgbClr val="101638"/>
                </a:solidFill>
                <a:latin typeface="DejaVu Sans Light"/>
                <a:ea typeface="DejaVu Sans Light"/>
                <a:cs typeface="DejaVu Sans Light"/>
                <a:sym typeface="DejaVu Sans Light"/>
              </a:endParaRPr>
            </a:p>
          </p:txBody>
        </p:sp>
      </p:grpSp>
      <p:grpSp>
        <p:nvGrpSpPr>
          <p:cNvPr id="29" name="Group 29"/>
          <p:cNvGrpSpPr/>
          <p:nvPr/>
        </p:nvGrpSpPr>
        <p:grpSpPr>
          <a:xfrm>
            <a:off x="12371070" y="2655570"/>
            <a:ext cx="5229863" cy="4848863"/>
            <a:chOff x="0" y="0"/>
            <a:chExt cx="6973151" cy="6465151"/>
          </a:xfrm>
        </p:grpSpPr>
        <p:sp>
          <p:nvSpPr>
            <p:cNvPr id="30" name="Freeform 30"/>
            <p:cNvSpPr/>
            <p:nvPr/>
          </p:nvSpPr>
          <p:spPr>
            <a:xfrm>
              <a:off x="0" y="0"/>
              <a:ext cx="6973189" cy="6465189"/>
            </a:xfrm>
            <a:custGeom>
              <a:avLst/>
              <a:gdLst/>
              <a:ahLst/>
              <a:cxnLst/>
              <a:rect l="l" t="t" r="r" b="b"/>
              <a:pathLst>
                <a:path w="6973189" h="6465189">
                  <a:moveTo>
                    <a:pt x="0" y="272288"/>
                  </a:moveTo>
                  <a:cubicBezTo>
                    <a:pt x="0" y="121920"/>
                    <a:pt x="121920" y="0"/>
                    <a:pt x="272288" y="0"/>
                  </a:cubicBezTo>
                  <a:lnTo>
                    <a:pt x="6700901" y="0"/>
                  </a:lnTo>
                  <a:cubicBezTo>
                    <a:pt x="6851269" y="0"/>
                    <a:pt x="6973189" y="121920"/>
                    <a:pt x="6973189" y="272288"/>
                  </a:cubicBezTo>
                  <a:lnTo>
                    <a:pt x="6973189" y="6192901"/>
                  </a:lnTo>
                  <a:cubicBezTo>
                    <a:pt x="6973189" y="6343269"/>
                    <a:pt x="6851269" y="6465189"/>
                    <a:pt x="6700901" y="6465189"/>
                  </a:cubicBezTo>
                  <a:lnTo>
                    <a:pt x="272288" y="6465189"/>
                  </a:lnTo>
                  <a:cubicBezTo>
                    <a:pt x="121920" y="6465189"/>
                    <a:pt x="0" y="6343269"/>
                    <a:pt x="0" y="6192901"/>
                  </a:cubicBezTo>
                  <a:close/>
                </a:path>
              </a:pathLst>
            </a:custGeom>
            <a:solidFill>
              <a:srgbClr val="FFFCF9"/>
            </a:solidFill>
            <a:ln w="22860" cap="sq">
              <a:solidFill>
                <a:srgbClr val="F9B7CF"/>
              </a:solidFill>
              <a:prstDash val="solid"/>
              <a:miter/>
            </a:ln>
          </p:spPr>
          <p:txBody>
            <a:bodyPr/>
            <a:lstStyle/>
            <a:p>
              <a:endParaRPr lang="en-US"/>
            </a:p>
          </p:txBody>
        </p:sp>
      </p:grpSp>
      <p:grpSp>
        <p:nvGrpSpPr>
          <p:cNvPr id="31" name="Group 31"/>
          <p:cNvGrpSpPr/>
          <p:nvPr/>
        </p:nvGrpSpPr>
        <p:grpSpPr>
          <a:xfrm>
            <a:off x="12738097" y="2921003"/>
            <a:ext cx="4495800" cy="888997"/>
            <a:chOff x="0" y="0"/>
            <a:chExt cx="5994400" cy="1185329"/>
          </a:xfrm>
        </p:grpSpPr>
        <p:sp>
          <p:nvSpPr>
            <p:cNvPr id="32" name="Freeform 32"/>
            <p:cNvSpPr/>
            <p:nvPr/>
          </p:nvSpPr>
          <p:spPr>
            <a:xfrm>
              <a:off x="0" y="0"/>
              <a:ext cx="5994400" cy="1185333"/>
            </a:xfrm>
            <a:custGeom>
              <a:avLst/>
              <a:gdLst/>
              <a:ahLst/>
              <a:cxnLst/>
              <a:rect l="l" t="t" r="r" b="b"/>
              <a:pathLst>
                <a:path w="5994400" h="1185333">
                  <a:moveTo>
                    <a:pt x="0" y="0"/>
                  </a:moveTo>
                  <a:lnTo>
                    <a:pt x="5994400" y="0"/>
                  </a:lnTo>
                  <a:lnTo>
                    <a:pt x="5994400" y="1185333"/>
                  </a:lnTo>
                  <a:lnTo>
                    <a:pt x="0" y="1185333"/>
                  </a:lnTo>
                  <a:close/>
                </a:path>
              </a:pathLst>
            </a:custGeom>
            <a:blipFill>
              <a:blip r:embed="rId3">
                <a:alphaModFix amt="0"/>
              </a:blip>
              <a:stretch>
                <a:fillRect t="-48538" b="-48538"/>
              </a:stretch>
            </a:blipFill>
          </p:spPr>
          <p:txBody>
            <a:bodyPr/>
            <a:lstStyle/>
            <a:p>
              <a:endParaRPr lang="en-US"/>
            </a:p>
          </p:txBody>
        </p:sp>
        <p:sp>
          <p:nvSpPr>
            <p:cNvPr id="33" name="TextBox 33"/>
            <p:cNvSpPr txBox="1"/>
            <p:nvPr/>
          </p:nvSpPr>
          <p:spPr>
            <a:xfrm>
              <a:off x="0" y="-19050"/>
              <a:ext cx="5994400" cy="1204379"/>
            </a:xfrm>
            <a:prstGeom prst="rect">
              <a:avLst/>
            </a:prstGeom>
          </p:spPr>
          <p:txBody>
            <a:bodyPr lIns="0" tIns="0" rIns="0" bIns="0" rtlCol="0" anchor="ctr"/>
            <a:lstStyle/>
            <a:p>
              <a:pPr algn="l">
                <a:lnSpc>
                  <a:spcPts val="6000"/>
                </a:lnSpc>
              </a:pPr>
              <a:r>
                <a:rPr lang="en-US" sz="5000" b="1">
                  <a:solidFill>
                    <a:srgbClr val="EF4C8B"/>
                  </a:solidFill>
                  <a:latin typeface="DejaVu Serif Bold"/>
                  <a:ea typeface="DejaVu Serif Bold"/>
                  <a:cs typeface="DejaVu Serif Bold"/>
                  <a:sym typeface="DejaVu Serif Bold"/>
                </a:rPr>
                <a:t>03</a:t>
              </a:r>
            </a:p>
          </p:txBody>
        </p:sp>
      </p:grpSp>
      <p:grpSp>
        <p:nvGrpSpPr>
          <p:cNvPr id="34" name="Group 34"/>
          <p:cNvGrpSpPr/>
          <p:nvPr/>
        </p:nvGrpSpPr>
        <p:grpSpPr>
          <a:xfrm>
            <a:off x="12738097" y="4216403"/>
            <a:ext cx="4495800" cy="1079500"/>
            <a:chOff x="0" y="0"/>
            <a:chExt cx="5994400" cy="1439333"/>
          </a:xfrm>
        </p:grpSpPr>
        <p:sp>
          <p:nvSpPr>
            <p:cNvPr id="35" name="Freeform 35"/>
            <p:cNvSpPr/>
            <p:nvPr/>
          </p:nvSpPr>
          <p:spPr>
            <a:xfrm>
              <a:off x="0" y="0"/>
              <a:ext cx="5994400" cy="1439338"/>
            </a:xfrm>
            <a:custGeom>
              <a:avLst/>
              <a:gdLst/>
              <a:ahLst/>
              <a:cxnLst/>
              <a:rect l="l" t="t" r="r" b="b"/>
              <a:pathLst>
                <a:path w="5994400" h="1439338">
                  <a:moveTo>
                    <a:pt x="0" y="0"/>
                  </a:moveTo>
                  <a:lnTo>
                    <a:pt x="5994400" y="0"/>
                  </a:lnTo>
                  <a:lnTo>
                    <a:pt x="5994400" y="1439338"/>
                  </a:lnTo>
                  <a:lnTo>
                    <a:pt x="0" y="1439338"/>
                  </a:lnTo>
                  <a:close/>
                </a:path>
              </a:pathLst>
            </a:custGeom>
            <a:blipFill>
              <a:blip r:embed="rId3">
                <a:alphaModFix amt="0"/>
              </a:blip>
              <a:stretch>
                <a:fillRect t="-31149" b="-31148"/>
              </a:stretch>
            </a:blipFill>
          </p:spPr>
          <p:txBody>
            <a:bodyPr/>
            <a:lstStyle/>
            <a:p>
              <a:endParaRPr lang="en-US"/>
            </a:p>
          </p:txBody>
        </p:sp>
        <p:sp>
          <p:nvSpPr>
            <p:cNvPr id="36" name="TextBox 36"/>
            <p:cNvSpPr txBox="1"/>
            <p:nvPr/>
          </p:nvSpPr>
          <p:spPr>
            <a:xfrm>
              <a:off x="0" y="-9525"/>
              <a:ext cx="5994400" cy="1448858"/>
            </a:xfrm>
            <a:prstGeom prst="rect">
              <a:avLst/>
            </a:prstGeom>
          </p:spPr>
          <p:txBody>
            <a:bodyPr lIns="0" tIns="0" rIns="0" bIns="0" rtlCol="0" anchor="ctr"/>
            <a:lstStyle/>
            <a:p>
              <a:pPr algn="l">
                <a:lnSpc>
                  <a:spcPts val="3240"/>
                </a:lnSpc>
              </a:pPr>
              <a:r>
                <a:rPr lang="en-US" sz="2700" b="1">
                  <a:solidFill>
                    <a:srgbClr val="101638"/>
                  </a:solidFill>
                  <a:latin typeface="DejaVu Serif Bold"/>
                  <a:ea typeface="DejaVu Serif Bold"/>
                  <a:cs typeface="DejaVu Serif Bold"/>
                  <a:sym typeface="DejaVu Serif Bold"/>
                </a:rPr>
                <a:t>Response</a:t>
              </a:r>
            </a:p>
          </p:txBody>
        </p:sp>
      </p:grpSp>
      <p:grpSp>
        <p:nvGrpSpPr>
          <p:cNvPr id="37" name="Group 37"/>
          <p:cNvGrpSpPr/>
          <p:nvPr/>
        </p:nvGrpSpPr>
        <p:grpSpPr>
          <a:xfrm>
            <a:off x="12738097" y="5295903"/>
            <a:ext cx="4495800" cy="1727200"/>
            <a:chOff x="0" y="0"/>
            <a:chExt cx="5994400" cy="2302933"/>
          </a:xfrm>
        </p:grpSpPr>
        <p:sp>
          <p:nvSpPr>
            <p:cNvPr id="38" name="Freeform 38"/>
            <p:cNvSpPr/>
            <p:nvPr/>
          </p:nvSpPr>
          <p:spPr>
            <a:xfrm>
              <a:off x="0" y="0"/>
              <a:ext cx="5994400" cy="2302938"/>
            </a:xfrm>
            <a:custGeom>
              <a:avLst/>
              <a:gdLst/>
              <a:ahLst/>
              <a:cxnLst/>
              <a:rect l="l" t="t" r="r" b="b"/>
              <a:pathLst>
                <a:path w="5994400" h="2302938">
                  <a:moveTo>
                    <a:pt x="0" y="0"/>
                  </a:moveTo>
                  <a:lnTo>
                    <a:pt x="5994400" y="0"/>
                  </a:lnTo>
                  <a:lnTo>
                    <a:pt x="5994400" y="2302938"/>
                  </a:lnTo>
                  <a:lnTo>
                    <a:pt x="0" y="2302938"/>
                  </a:lnTo>
                  <a:close/>
                </a:path>
              </a:pathLst>
            </a:custGeom>
            <a:blipFill>
              <a:blip r:embed="rId3">
                <a:alphaModFix amt="0"/>
              </a:blip>
              <a:stretch>
                <a:fillRect t="-718" b="-718"/>
              </a:stretch>
            </a:blipFill>
          </p:spPr>
          <p:txBody>
            <a:bodyPr/>
            <a:lstStyle/>
            <a:p>
              <a:endParaRPr lang="en-US"/>
            </a:p>
          </p:txBody>
        </p:sp>
        <p:sp>
          <p:nvSpPr>
            <p:cNvPr id="39" name="TextBox 39"/>
            <p:cNvSpPr txBox="1"/>
            <p:nvPr/>
          </p:nvSpPr>
          <p:spPr>
            <a:xfrm>
              <a:off x="0" y="-19050"/>
              <a:ext cx="5994400" cy="2321983"/>
            </a:xfrm>
            <a:prstGeom prst="rect">
              <a:avLst/>
            </a:prstGeom>
          </p:spPr>
          <p:txBody>
            <a:bodyPr lIns="0" tIns="0" rIns="0" bIns="0" rtlCol="0" anchor="ctr"/>
            <a:lstStyle/>
            <a:p>
              <a:pPr algn="l">
                <a:lnSpc>
                  <a:spcPts val="3000"/>
                </a:lnSpc>
              </a:pPr>
              <a:r>
                <a:rPr lang="en-US" sz="2500" dirty="0">
                  <a:solidFill>
                    <a:srgbClr val="101638"/>
                  </a:solidFill>
                  <a:latin typeface="DejaVu Sans Light"/>
                  <a:ea typeface="DejaVu Sans Light"/>
                  <a:cs typeface="DejaVu Sans Light"/>
                  <a:sym typeface="DejaVu Sans Light"/>
                  <a:hlinkClick r:id="rId10" action="ppaction://hlinksldjump"/>
                </a:rPr>
                <a:t>Timeline</a:t>
              </a:r>
              <a:endParaRPr lang="en-US" sz="2500" dirty="0">
                <a:solidFill>
                  <a:srgbClr val="101638"/>
                </a:solidFill>
                <a:latin typeface="DejaVu Sans Light"/>
                <a:ea typeface="DejaVu Sans Light"/>
                <a:cs typeface="DejaVu Sans Light"/>
                <a:sym typeface="DejaVu Sans Light"/>
              </a:endParaRPr>
            </a:p>
            <a:p>
              <a:pPr algn="l">
                <a:lnSpc>
                  <a:spcPts val="3000"/>
                </a:lnSpc>
              </a:pPr>
              <a:r>
                <a:rPr lang="en-US" sz="2500" dirty="0">
                  <a:solidFill>
                    <a:srgbClr val="101638"/>
                  </a:solidFill>
                  <a:latin typeface="DejaVu Sans Light"/>
                  <a:ea typeface="DejaVu Sans Light"/>
                  <a:cs typeface="DejaVu Sans Light"/>
                  <a:sym typeface="DejaVu Sans Light"/>
                  <a:hlinkClick r:id="rId11" action="ppaction://hlinksldjump"/>
                </a:rPr>
                <a:t>KPIs</a:t>
              </a:r>
              <a:endParaRPr lang="en-US" sz="2500" dirty="0">
                <a:solidFill>
                  <a:srgbClr val="101638"/>
                </a:solidFill>
                <a:latin typeface="DejaVu Sans Light"/>
                <a:ea typeface="DejaVu Sans Light"/>
                <a:cs typeface="DejaVu Sans Light"/>
                <a:sym typeface="DejaVu Sans Light"/>
              </a:endParaRPr>
            </a:p>
            <a:p>
              <a:pPr algn="l">
                <a:lnSpc>
                  <a:spcPts val="3000"/>
                </a:lnSpc>
              </a:pPr>
              <a:r>
                <a:rPr lang="en-US" sz="2500" dirty="0">
                  <a:solidFill>
                    <a:srgbClr val="101638"/>
                  </a:solidFill>
                  <a:latin typeface="DejaVu Sans Light"/>
                  <a:ea typeface="DejaVu Sans Light"/>
                  <a:cs typeface="DejaVu Sans Light"/>
                  <a:sym typeface="DejaVu Sans Light"/>
                  <a:hlinkClick r:id="rId12" action="ppaction://hlinksldjump"/>
                </a:rPr>
                <a:t>Budget</a:t>
              </a:r>
              <a:endParaRPr lang="en-US" sz="2500" dirty="0">
                <a:solidFill>
                  <a:srgbClr val="101638"/>
                </a:solidFill>
                <a:latin typeface="DejaVu Sans Light"/>
                <a:ea typeface="DejaVu Sans Light"/>
                <a:cs typeface="DejaVu Sans Light"/>
                <a:sym typeface="DejaVu Sans Light"/>
              </a:endParaRPr>
            </a:p>
          </p:txBody>
        </p:sp>
      </p:grpSp>
      <p:grpSp>
        <p:nvGrpSpPr>
          <p:cNvPr id="40" name="Group 40"/>
          <p:cNvGrpSpPr/>
          <p:nvPr/>
        </p:nvGrpSpPr>
        <p:grpSpPr>
          <a:xfrm>
            <a:off x="0" y="8932918"/>
            <a:ext cx="1319787" cy="1128790"/>
            <a:chOff x="0" y="0"/>
            <a:chExt cx="347598" cy="297294"/>
          </a:xfrm>
        </p:grpSpPr>
        <p:sp>
          <p:nvSpPr>
            <p:cNvPr id="41" name="Freeform 41"/>
            <p:cNvSpPr/>
            <p:nvPr/>
          </p:nvSpPr>
          <p:spPr>
            <a:xfrm>
              <a:off x="0" y="0"/>
              <a:ext cx="347598" cy="297294"/>
            </a:xfrm>
            <a:custGeom>
              <a:avLst/>
              <a:gdLst/>
              <a:ahLst/>
              <a:cxnLst/>
              <a:rect l="l" t="t" r="r" b="b"/>
              <a:pathLst>
                <a:path w="347598" h="297294">
                  <a:moveTo>
                    <a:pt x="0" y="0"/>
                  </a:moveTo>
                  <a:lnTo>
                    <a:pt x="347598" y="0"/>
                  </a:lnTo>
                  <a:lnTo>
                    <a:pt x="347598" y="297294"/>
                  </a:lnTo>
                  <a:lnTo>
                    <a:pt x="0" y="297294"/>
                  </a:lnTo>
                  <a:close/>
                </a:path>
              </a:pathLst>
            </a:custGeom>
            <a:solidFill>
              <a:srgbClr val="F4EBDD"/>
            </a:solidFill>
          </p:spPr>
          <p:txBody>
            <a:bodyPr/>
            <a:lstStyle/>
            <a:p>
              <a:endParaRPr lang="en-US"/>
            </a:p>
          </p:txBody>
        </p:sp>
        <p:sp>
          <p:nvSpPr>
            <p:cNvPr id="42" name="TextBox 42"/>
            <p:cNvSpPr txBox="1"/>
            <p:nvPr/>
          </p:nvSpPr>
          <p:spPr>
            <a:xfrm>
              <a:off x="0" y="-9525"/>
              <a:ext cx="347598" cy="306819"/>
            </a:xfrm>
            <a:prstGeom prst="rect">
              <a:avLst/>
            </a:prstGeom>
          </p:spPr>
          <p:txBody>
            <a:bodyPr lIns="50800" tIns="50800" rIns="50800" bIns="50800" rtlCol="0" anchor="ctr"/>
            <a:lstStyle/>
            <a:p>
              <a:pPr algn="ctr">
                <a:lnSpc>
                  <a:spcPts val="2160"/>
                </a:lnSpc>
              </a:pP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EBD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b="-54"/>
              </a:stretch>
            </a:blipFill>
          </p:spPr>
          <p:txBody>
            <a:bodyPr/>
            <a:lstStyle/>
            <a:p>
              <a:endParaRPr lang="en-US"/>
            </a:p>
          </p:txBody>
        </p:sp>
      </p:grpSp>
      <p:grpSp>
        <p:nvGrpSpPr>
          <p:cNvPr id="4" name="Group 4"/>
          <p:cNvGrpSpPr/>
          <p:nvPr/>
        </p:nvGrpSpPr>
        <p:grpSpPr>
          <a:xfrm>
            <a:off x="762000" y="431797"/>
            <a:ext cx="16764000" cy="939803"/>
            <a:chOff x="0" y="0"/>
            <a:chExt cx="22352000" cy="1253071"/>
          </a:xfrm>
        </p:grpSpPr>
        <p:sp>
          <p:nvSpPr>
            <p:cNvPr id="5" name="Freeform 5"/>
            <p:cNvSpPr/>
            <p:nvPr/>
          </p:nvSpPr>
          <p:spPr>
            <a:xfrm>
              <a:off x="0" y="0"/>
              <a:ext cx="22352000" cy="1253067"/>
            </a:xfrm>
            <a:custGeom>
              <a:avLst/>
              <a:gdLst/>
              <a:ahLst/>
              <a:cxnLst/>
              <a:rect l="l" t="t" r="r" b="b"/>
              <a:pathLst>
                <a:path w="22352000" h="1253067">
                  <a:moveTo>
                    <a:pt x="0" y="0"/>
                  </a:moveTo>
                  <a:lnTo>
                    <a:pt x="22352000" y="0"/>
                  </a:lnTo>
                  <a:lnTo>
                    <a:pt x="22352000" y="1253067"/>
                  </a:lnTo>
                  <a:lnTo>
                    <a:pt x="0" y="1253067"/>
                  </a:lnTo>
                  <a:close/>
                </a:path>
              </a:pathLst>
            </a:custGeom>
            <a:blipFill>
              <a:blip r:embed="rId4">
                <a:alphaModFix amt="0"/>
              </a:blip>
              <a:stretch>
                <a:fillRect t="-297570" b="-297571"/>
              </a:stretch>
            </a:blipFill>
          </p:spPr>
          <p:txBody>
            <a:bodyPr/>
            <a:lstStyle/>
            <a:p>
              <a:endParaRPr lang="en-US"/>
            </a:p>
          </p:txBody>
        </p:sp>
        <p:sp>
          <p:nvSpPr>
            <p:cNvPr id="6" name="TextBox 6"/>
            <p:cNvSpPr txBox="1"/>
            <p:nvPr/>
          </p:nvSpPr>
          <p:spPr>
            <a:xfrm>
              <a:off x="0" y="-9525"/>
              <a:ext cx="22352000" cy="1262596"/>
            </a:xfrm>
            <a:prstGeom prst="rect">
              <a:avLst/>
            </a:prstGeom>
          </p:spPr>
          <p:txBody>
            <a:bodyPr lIns="0" tIns="0" rIns="0" bIns="0" rtlCol="0" anchor="ctr"/>
            <a:lstStyle/>
            <a:p>
              <a:pPr algn="ctr">
                <a:lnSpc>
                  <a:spcPts val="5400"/>
                </a:lnSpc>
              </a:pPr>
              <a:r>
                <a:rPr lang="en-US" sz="4500" b="1">
                  <a:solidFill>
                    <a:srgbClr val="101638"/>
                  </a:solidFill>
                  <a:latin typeface="DejaVu Serif Bold"/>
                  <a:ea typeface="DejaVu Serif Bold"/>
                  <a:cs typeface="DejaVu Serif Bold"/>
                  <a:sym typeface="DejaVu Serif Bold"/>
                </a:rPr>
                <a:t>SOURCES</a:t>
              </a:r>
            </a:p>
          </p:txBody>
        </p:sp>
      </p:grpSp>
      <p:sp>
        <p:nvSpPr>
          <p:cNvPr id="7" name="TextBox 7"/>
          <p:cNvSpPr txBox="1"/>
          <p:nvPr/>
        </p:nvSpPr>
        <p:spPr>
          <a:xfrm>
            <a:off x="2311217" y="1790700"/>
            <a:ext cx="14948083" cy="6696075"/>
          </a:xfrm>
          <a:prstGeom prst="rect">
            <a:avLst/>
          </a:prstGeom>
        </p:spPr>
        <p:txBody>
          <a:bodyPr lIns="0" tIns="0" rIns="0" bIns="0" rtlCol="0" anchor="t">
            <a:spAutoFit/>
          </a:bodyPr>
          <a:lstStyle/>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https://www.askattest.com/blog/research/gen-z-food-trends?utm_source </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https://www.mckinsey.com/industries/consumer-packaged-goods/our-insights/future-of-wellness-trends#/ </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https://www.pewresearch.org/internet/2025/11/20/americans-social-media-use-2025/</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https://www.fmi.org/blog/view/fmi-blog/2026/09/11/grocery-shopper-generational-splits-in-beverages-purchase </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https://www.fooddive.com/news/food-is-gen-zs-top-spending-priority-survey-finds/598363/ </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https://www.rivaliq.com/blog/good-engagement-rate-instagram/</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https://yougov.com/en-us/articles/55454-us-beverage-rankings-generational-splits-2026</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https://yougov.com/en-us/articles/54479-how-brands-can-reach-gen-z-where-they-spend-time-and-what-drives-discovery</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https://news.keurigdrpepper.com/2025-06-11-Keurig-Dr-Pepper-Unveils-First-Ever-State-of-Beverages-Report</a:t>
            </a:r>
          </a:p>
          <a:p>
            <a:pPr algn="l">
              <a:lnSpc>
                <a:spcPts val="2040"/>
              </a:lnSpc>
            </a:pPr>
            <a:endParaRPr lang="en-US" sz="1700" u="sng">
              <a:solidFill>
                <a:srgbClr val="467886"/>
              </a:solidFill>
              <a:latin typeface="DejaVu Sans Light"/>
              <a:ea typeface="DejaVu Sans Light"/>
              <a:cs typeface="DejaVu Sans Light"/>
              <a:sym typeface="DejaVu Sans Light"/>
            </a:endParaRPr>
          </a:p>
          <a:p>
            <a:pPr marL="367035" lvl="1" indent="-183518" algn="l">
              <a:lnSpc>
                <a:spcPts val="2040"/>
              </a:lnSpc>
              <a:buFont typeface="Arial"/>
              <a:buChar char="•"/>
            </a:pPr>
            <a:r>
              <a:rPr lang="en-US" sz="1700" u="sng">
                <a:solidFill>
                  <a:srgbClr val="467886"/>
                </a:solidFill>
                <a:latin typeface="DejaVu Sans Light"/>
                <a:ea typeface="DejaVu Sans Light"/>
                <a:cs typeface="DejaVu Sans Light"/>
                <a:sym typeface="DejaVu Sans Light"/>
              </a:rPr>
              <a:t>https://later.com/blog/influencer-pricing-benchmarks-the-complete-2026-guide/</a:t>
            </a:r>
          </a:p>
          <a:p>
            <a:pPr algn="l">
              <a:lnSpc>
                <a:spcPts val="2040"/>
              </a:lnSpc>
            </a:pPr>
            <a:endParaRPr lang="en-US" sz="1700" u="sng">
              <a:solidFill>
                <a:srgbClr val="467886"/>
              </a:solidFill>
              <a:latin typeface="DejaVu Sans Light"/>
              <a:ea typeface="DejaVu Sans Light"/>
              <a:cs typeface="DejaVu Sans Light"/>
              <a:sym typeface="DejaVu Sans Light"/>
            </a:endParaRPr>
          </a:p>
          <a:p>
            <a:pPr algn="l">
              <a:lnSpc>
                <a:spcPts val="2040"/>
              </a:lnSpc>
            </a:pPr>
            <a:endParaRPr lang="en-US" sz="1700" u="sng">
              <a:solidFill>
                <a:srgbClr val="467886"/>
              </a:solidFill>
              <a:latin typeface="DejaVu Sans Light"/>
              <a:ea typeface="DejaVu Sans Light"/>
              <a:cs typeface="DejaVu Sans Light"/>
              <a:sym typeface="DejaVu Sans Light"/>
            </a:endParaRPr>
          </a:p>
          <a:p>
            <a:pPr algn="l">
              <a:lnSpc>
                <a:spcPts val="2040"/>
              </a:lnSpc>
            </a:pPr>
            <a:endParaRPr lang="en-US" sz="1700" u="sng">
              <a:solidFill>
                <a:srgbClr val="467886"/>
              </a:solidFill>
              <a:latin typeface="DejaVu Sans Light"/>
              <a:ea typeface="DejaVu Sans Light"/>
              <a:cs typeface="DejaVu Sans Light"/>
              <a:sym typeface="DejaVu Sans Light"/>
            </a:endParaRPr>
          </a:p>
          <a:p>
            <a:pPr algn="l">
              <a:lnSpc>
                <a:spcPts val="2040"/>
              </a:lnSpc>
            </a:pPr>
            <a:endParaRPr lang="en-US" sz="1700" u="sng">
              <a:solidFill>
                <a:srgbClr val="467886"/>
              </a:solidFill>
              <a:latin typeface="DejaVu Sans Light"/>
              <a:ea typeface="DejaVu Sans Light"/>
              <a:cs typeface="DejaVu Sans Light"/>
              <a:sym typeface="DejaVu Sans Light"/>
            </a:endParaRPr>
          </a:p>
          <a:p>
            <a:pPr algn="l">
              <a:lnSpc>
                <a:spcPts val="2040"/>
              </a:lnSpc>
            </a:pPr>
            <a:endParaRPr lang="en-US" sz="1700" u="sng">
              <a:solidFill>
                <a:srgbClr val="467886"/>
              </a:solidFill>
              <a:latin typeface="DejaVu Sans Light"/>
              <a:ea typeface="DejaVu Sans Light"/>
              <a:cs typeface="DejaVu Sans Light"/>
              <a:sym typeface="DejaVu Sans Light"/>
            </a:endParaRPr>
          </a:p>
          <a:p>
            <a:pPr algn="l">
              <a:lnSpc>
                <a:spcPts val="2040"/>
              </a:lnSpc>
            </a:pPr>
            <a:endParaRPr lang="en-US" sz="1700" u="sng">
              <a:solidFill>
                <a:srgbClr val="467886"/>
              </a:solidFill>
              <a:latin typeface="DejaVu Sans Light"/>
              <a:ea typeface="DejaVu Sans Light"/>
              <a:cs typeface="DejaVu Sans Light"/>
              <a:sym typeface="DejaVu Sans Light"/>
            </a:endParaRPr>
          </a:p>
          <a:p>
            <a:pPr algn="l">
              <a:lnSpc>
                <a:spcPts val="2040"/>
              </a:lnSpc>
              <a:spcBef>
                <a:spcPct val="0"/>
              </a:spcBef>
            </a:pPr>
            <a:endParaRPr lang="en-US" sz="1700" u="sng">
              <a:solidFill>
                <a:srgbClr val="467886"/>
              </a:solidFill>
              <a:latin typeface="DejaVu Sans Light"/>
              <a:ea typeface="DejaVu Sans Light"/>
              <a:cs typeface="DejaVu Sans Light"/>
              <a:sym typeface="DejaVu Sans Light"/>
            </a:endParaRPr>
          </a:p>
        </p:txBody>
      </p:sp>
      <p:grpSp>
        <p:nvGrpSpPr>
          <p:cNvPr id="8" name="Group 8"/>
          <p:cNvGrpSpPr/>
          <p:nvPr/>
        </p:nvGrpSpPr>
        <p:grpSpPr>
          <a:xfrm>
            <a:off x="0" y="8932918"/>
            <a:ext cx="1319787" cy="1128790"/>
            <a:chOff x="0" y="0"/>
            <a:chExt cx="347598" cy="297294"/>
          </a:xfrm>
        </p:grpSpPr>
        <p:sp>
          <p:nvSpPr>
            <p:cNvPr id="9" name="Freeform 9"/>
            <p:cNvSpPr/>
            <p:nvPr/>
          </p:nvSpPr>
          <p:spPr>
            <a:xfrm>
              <a:off x="0" y="0"/>
              <a:ext cx="347598" cy="297294"/>
            </a:xfrm>
            <a:custGeom>
              <a:avLst/>
              <a:gdLst/>
              <a:ahLst/>
              <a:cxnLst/>
              <a:rect l="l" t="t" r="r" b="b"/>
              <a:pathLst>
                <a:path w="347598" h="297294">
                  <a:moveTo>
                    <a:pt x="0" y="0"/>
                  </a:moveTo>
                  <a:lnTo>
                    <a:pt x="347598" y="0"/>
                  </a:lnTo>
                  <a:lnTo>
                    <a:pt x="347598" y="297294"/>
                  </a:lnTo>
                  <a:lnTo>
                    <a:pt x="0" y="297294"/>
                  </a:lnTo>
                  <a:close/>
                </a:path>
              </a:pathLst>
            </a:custGeom>
            <a:solidFill>
              <a:srgbClr val="F4EBDD"/>
            </a:solidFill>
          </p:spPr>
          <p:txBody>
            <a:bodyPr/>
            <a:lstStyle/>
            <a:p>
              <a:endParaRPr lang="en-US"/>
            </a:p>
          </p:txBody>
        </p:sp>
        <p:sp>
          <p:nvSpPr>
            <p:cNvPr id="10" name="TextBox 10"/>
            <p:cNvSpPr txBox="1"/>
            <p:nvPr/>
          </p:nvSpPr>
          <p:spPr>
            <a:xfrm>
              <a:off x="0" y="-9525"/>
              <a:ext cx="347598" cy="306819"/>
            </a:xfrm>
            <a:prstGeom prst="rect">
              <a:avLst/>
            </a:prstGeom>
          </p:spPr>
          <p:txBody>
            <a:bodyPr lIns="50800" tIns="50800" rIns="50800" bIns="50800" rtlCol="0" anchor="ctr"/>
            <a:lstStyle/>
            <a:p>
              <a:pPr algn="ctr">
                <a:lnSpc>
                  <a:spcPts val="2160"/>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2671</Words>
  <Application>Microsoft Macintosh PowerPoint</Application>
  <PresentationFormat>Custom</PresentationFormat>
  <Paragraphs>384</Paragraphs>
  <Slides>21</Slides>
  <Notes>20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Calibri</vt:lpstr>
      <vt:lpstr>Arimo</vt:lpstr>
      <vt:lpstr>DejaVu Sans Bold</vt:lpstr>
      <vt:lpstr>DejaVu Sans Light</vt:lpstr>
      <vt:lpstr>Arial</vt:lpstr>
      <vt:lpstr>DejaVu Serif Bold</vt:lpstr>
      <vt:lpstr>DejaVu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BCOM_Presentation_3_Final.pptx</dc:title>
  <cp:lastModifiedBy>Dahms, Shelby Nicole - (shelbydahms)</cp:lastModifiedBy>
  <cp:revision>3</cp:revision>
  <dcterms:created xsi:type="dcterms:W3CDTF">2006-08-16T00:00:00Z</dcterms:created>
  <dcterms:modified xsi:type="dcterms:W3CDTF">2026-10-13T07:59:42Z</dcterms:modified>
  <dc:identifier>DAHXvR4DEPU</dc:identifier>
</cp:coreProperties>
</file>